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739" r:id="rId1"/>
  </p:sldMasterIdLst>
  <p:notesMasterIdLst>
    <p:notesMasterId r:id="rId27"/>
  </p:notesMasterIdLst>
  <p:sldIdLst>
    <p:sldId id="274" r:id="rId2"/>
    <p:sldId id="296" r:id="rId3"/>
    <p:sldId id="324" r:id="rId4"/>
    <p:sldId id="325" r:id="rId5"/>
    <p:sldId id="326" r:id="rId6"/>
    <p:sldId id="327" r:id="rId7"/>
    <p:sldId id="328" r:id="rId8"/>
    <p:sldId id="290" r:id="rId9"/>
    <p:sldId id="323" r:id="rId10"/>
    <p:sldId id="329" r:id="rId11"/>
    <p:sldId id="330" r:id="rId12"/>
    <p:sldId id="315" r:id="rId13"/>
    <p:sldId id="306" r:id="rId14"/>
    <p:sldId id="316" r:id="rId15"/>
    <p:sldId id="331" r:id="rId16"/>
    <p:sldId id="317" r:id="rId17"/>
    <p:sldId id="318" r:id="rId18"/>
    <p:sldId id="319" r:id="rId19"/>
    <p:sldId id="311" r:id="rId20"/>
    <p:sldId id="332" r:id="rId21"/>
    <p:sldId id="320" r:id="rId22"/>
    <p:sldId id="322" r:id="rId23"/>
    <p:sldId id="321" r:id="rId24"/>
    <p:sldId id="333" r:id="rId25"/>
    <p:sldId id="294" r:id="rId26"/>
  </p:sldIdLst>
  <p:sldSz cx="9144000" cy="5143500" type="screen16x9"/>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3AD"/>
    <a:srgbClr val="00224F"/>
    <a:srgbClr val="005898"/>
    <a:srgbClr val="011845"/>
    <a:srgbClr val="9B26B6"/>
    <a:srgbClr val="723A83"/>
    <a:srgbClr val="9900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51"/>
    <p:restoredTop sz="86354"/>
  </p:normalViewPr>
  <p:slideViewPr>
    <p:cSldViewPr>
      <p:cViewPr varScale="1">
        <p:scale>
          <a:sx n="82" d="100"/>
          <a:sy n="82" d="100"/>
        </p:scale>
        <p:origin x="176" y="368"/>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0.jpeg>
</file>

<file path=ppt/media/image11.tiff>
</file>

<file path=ppt/media/image12.tiff>
</file>

<file path=ppt/media/image13.jpeg>
</file>

<file path=ppt/media/image14.jpeg>
</file>

<file path=ppt/media/image15.jpeg>
</file>

<file path=ppt/media/image16.jpeg>
</file>

<file path=ppt/media/image17.jpeg>
</file>

<file path=ppt/media/image18.jpeg>
</file>

<file path=ppt/media/image19.jpeg>
</file>

<file path=ppt/media/image20.jpeg>
</file>

<file path=ppt/media/image21.tiff>
</file>

<file path=ppt/media/image22.tiff>
</file>

<file path=ppt/media/image23.jpeg>
</file>

<file path=ppt/media/image25.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1CBC5F-75BF-3A41-A837-F198FC6E2CBB}" type="datetimeFigureOut">
              <a:rPr lang="fi-FI" smtClean="0"/>
              <a:t>20.5.2020</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71DFF6-4F0A-6A48-A823-AC7C9EF604AC}" type="slidenum">
              <a:rPr lang="fi-FI" smtClean="0"/>
              <a:t>‹#›</a:t>
            </a:fld>
            <a:endParaRPr lang="fi-FI"/>
          </a:p>
        </p:txBody>
      </p:sp>
    </p:spTree>
    <p:extLst>
      <p:ext uri="{BB962C8B-B14F-4D97-AF65-F5344CB8AC3E}">
        <p14:creationId xmlns:p14="http://schemas.microsoft.com/office/powerpoint/2010/main" val="4066721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170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1892503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39331353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b94882fc6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b94882fc6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32697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44520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4886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0721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0830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97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85845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2958168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3813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25396987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30200082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10357905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2055166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26401050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5b94882fc6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5b94882fc6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53696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2257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673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5393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672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5c4b0d5c79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5c4b0d5c7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637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3096521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5c4b0d5c79_1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5c4b0d5c79_1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fi-FI" baseline="0" dirty="0"/>
          </a:p>
        </p:txBody>
      </p:sp>
    </p:spTree>
    <p:extLst>
      <p:ext uri="{BB962C8B-B14F-4D97-AF65-F5344CB8AC3E}">
        <p14:creationId xmlns:p14="http://schemas.microsoft.com/office/powerpoint/2010/main" val="41361553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screen">
            <a:lum/>
            <a:extLst>
              <a:ext uri="{28A0092B-C50C-407E-A947-70E740481C1C}">
                <a14:useLocalDpi xmlns:a14="http://schemas.microsoft.com/office/drawing/2010/main"/>
              </a:ext>
            </a:extLst>
          </a:blip>
          <a:srcRect/>
          <a:stretch>
            <a:fillRect l="-5000" r="-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FE48A-8230-D746-979C-D4C192B867FD}"/>
              </a:ext>
            </a:extLst>
          </p:cNvPr>
          <p:cNvSpPr>
            <a:spLocks noGrp="1"/>
          </p:cNvSpPr>
          <p:nvPr>
            <p:ph type="ctrTitle"/>
          </p:nvPr>
        </p:nvSpPr>
        <p:spPr>
          <a:xfrm>
            <a:off x="1143000" y="841772"/>
            <a:ext cx="6858000" cy="1790700"/>
          </a:xfrm>
          <a:prstGeom prst="rect">
            <a:avLst/>
          </a:prstGeom>
        </p:spPr>
        <p:txBody>
          <a:bodyPr anchor="b"/>
          <a:lstStyle>
            <a:lvl1pPr algn="ctr">
              <a:defRPr sz="4500" b="1">
                <a:solidFill>
                  <a:schemeClr val="tx1">
                    <a:lumMod val="90000"/>
                    <a:lumOff val="10000"/>
                  </a:schemeClr>
                </a:solidFill>
                <a:effectLst/>
              </a:defRPr>
            </a:lvl1pPr>
          </a:lstStyle>
          <a:p>
            <a:r>
              <a:rPr lang="en-US"/>
              <a:t>Click to edit Master title style</a:t>
            </a:r>
            <a:endParaRPr lang="fi-FI" dirty="0"/>
          </a:p>
        </p:txBody>
      </p:sp>
      <p:sp>
        <p:nvSpPr>
          <p:cNvPr id="3" name="Subtitle 2">
            <a:extLst>
              <a:ext uri="{FF2B5EF4-FFF2-40B4-BE49-F238E27FC236}">
                <a16:creationId xmlns:a16="http://schemas.microsoft.com/office/drawing/2014/main" id="{983DA600-FDA9-FD48-BCC8-6A19E7B981FD}"/>
              </a:ext>
            </a:extLst>
          </p:cNvPr>
          <p:cNvSpPr>
            <a:spLocks noGrp="1"/>
          </p:cNvSpPr>
          <p:nvPr>
            <p:ph type="subTitle" idx="1"/>
          </p:nvPr>
        </p:nvSpPr>
        <p:spPr>
          <a:xfrm>
            <a:off x="1143000" y="2701528"/>
            <a:ext cx="6858000" cy="1241822"/>
          </a:xfrm>
        </p:spPr>
        <p:txBody>
          <a:bodyPr/>
          <a:lstStyle>
            <a:lvl1pPr marL="0" indent="0" algn="ctr">
              <a:buNone/>
              <a:defRPr sz="1800">
                <a:solidFill>
                  <a:schemeClr val="tx1">
                    <a:lumMod val="75000"/>
                    <a:lumOff val="2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fi-FI" dirty="0"/>
          </a:p>
        </p:txBody>
      </p:sp>
      <p:sp>
        <p:nvSpPr>
          <p:cNvPr id="5" name="Date Placeholder 3">
            <a:extLst>
              <a:ext uri="{FF2B5EF4-FFF2-40B4-BE49-F238E27FC236}">
                <a16:creationId xmlns:a16="http://schemas.microsoft.com/office/drawing/2014/main" id="{5D2BC476-ACDF-E34E-AEB5-EA3AA00786E6}"/>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6" name="Slide Number Placeholder 3">
            <a:extLst>
              <a:ext uri="{FF2B5EF4-FFF2-40B4-BE49-F238E27FC236}">
                <a16:creationId xmlns:a16="http://schemas.microsoft.com/office/drawing/2014/main" id="{01DD8111-BED1-A544-B239-C253D359E1FB}"/>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1042314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BE8C1BC-CF3C-4549-BC85-796201D45AAF}"/>
              </a:ext>
            </a:extLst>
          </p:cNvPr>
          <p:cNvSpPr>
            <a:spLocks noGrp="1"/>
          </p:cNvSpPr>
          <p:nvPr>
            <p:ph type="pic" idx="1"/>
          </p:nvPr>
        </p:nvSpPr>
        <p:spPr>
          <a:xfrm>
            <a:off x="3887391" y="857250"/>
            <a:ext cx="4629150" cy="3538538"/>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fi-FI"/>
          </a:p>
        </p:txBody>
      </p:sp>
      <p:sp>
        <p:nvSpPr>
          <p:cNvPr id="14" name="Title 1">
            <a:extLst>
              <a:ext uri="{FF2B5EF4-FFF2-40B4-BE49-F238E27FC236}">
                <a16:creationId xmlns:a16="http://schemas.microsoft.com/office/drawing/2014/main" id="{6E355CCE-BFB8-8A42-8C38-C7345F638CDC}"/>
              </a:ext>
            </a:extLst>
          </p:cNvPr>
          <p:cNvSpPr>
            <a:spLocks noGrp="1"/>
          </p:cNvSpPr>
          <p:nvPr>
            <p:ph type="title"/>
          </p:nvPr>
        </p:nvSpPr>
        <p:spPr>
          <a:xfrm>
            <a:off x="523374" y="330139"/>
            <a:ext cx="3055645" cy="922691"/>
          </a:xfrm>
          <a:prstGeom prst="rect">
            <a:avLst/>
          </a:prstGeom>
        </p:spPr>
        <p:txBody>
          <a:bodyPr anchor="b"/>
          <a:lstStyle>
            <a:lvl1pPr>
              <a:defRPr sz="2400"/>
            </a:lvl1pPr>
          </a:lstStyle>
          <a:p>
            <a:r>
              <a:rPr lang="en-US"/>
              <a:t>Click to edit Master title style</a:t>
            </a:r>
            <a:endParaRPr lang="fi-FI"/>
          </a:p>
        </p:txBody>
      </p:sp>
      <p:sp>
        <p:nvSpPr>
          <p:cNvPr id="15" name="Text Placeholder 3">
            <a:extLst>
              <a:ext uri="{FF2B5EF4-FFF2-40B4-BE49-F238E27FC236}">
                <a16:creationId xmlns:a16="http://schemas.microsoft.com/office/drawing/2014/main" id="{48170CA2-6CBD-4C42-9A4B-CA1E28CA5D4A}"/>
              </a:ext>
            </a:extLst>
          </p:cNvPr>
          <p:cNvSpPr>
            <a:spLocks noGrp="1"/>
          </p:cNvSpPr>
          <p:nvPr>
            <p:ph type="body" sz="half" idx="2"/>
          </p:nvPr>
        </p:nvSpPr>
        <p:spPr>
          <a:xfrm>
            <a:off x="523374" y="1252830"/>
            <a:ext cx="3055645" cy="314891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9" name="Date Placeholder 3">
            <a:extLst>
              <a:ext uri="{FF2B5EF4-FFF2-40B4-BE49-F238E27FC236}">
                <a16:creationId xmlns:a16="http://schemas.microsoft.com/office/drawing/2014/main" id="{4C34A363-E1CA-F544-98FF-E9FBAD17121A}"/>
              </a:ext>
            </a:extLst>
          </p:cNvPr>
          <p:cNvSpPr>
            <a:spLocks noGrp="1"/>
          </p:cNvSpPr>
          <p:nvPr>
            <p:ph type="dt" sz="half" idx="10"/>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0" name="Slide Number Placeholder 3">
            <a:extLst>
              <a:ext uri="{FF2B5EF4-FFF2-40B4-BE49-F238E27FC236}">
                <a16:creationId xmlns:a16="http://schemas.microsoft.com/office/drawing/2014/main" id="{7A7B3A37-A146-D44D-AC8D-74E7654473F0}"/>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40077743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C977C6B-9D98-BF4E-A2D3-283CE0457987}"/>
              </a:ext>
            </a:extLst>
          </p:cNvPr>
          <p:cNvSpPr/>
          <p:nvPr/>
        </p:nvSpPr>
        <p:spPr>
          <a:xfrm>
            <a:off x="8778035"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3" name="Vertical Text Placeholder 2">
            <a:extLst>
              <a:ext uri="{FF2B5EF4-FFF2-40B4-BE49-F238E27FC236}">
                <a16:creationId xmlns:a16="http://schemas.microsoft.com/office/drawing/2014/main" id="{DF8B2E2A-71FC-D94F-BE85-9B3919B79D73}"/>
              </a:ext>
            </a:extLst>
          </p:cNvPr>
          <p:cNvSpPr>
            <a:spLocks noGrp="1"/>
          </p:cNvSpPr>
          <p:nvPr>
            <p:ph type="body" orient="vert" idx="1"/>
          </p:nvPr>
        </p:nvSpPr>
        <p:spPr>
          <a:xfrm>
            <a:off x="546680" y="1034447"/>
            <a:ext cx="7968670" cy="35982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11" name="Title 1">
            <a:extLst>
              <a:ext uri="{FF2B5EF4-FFF2-40B4-BE49-F238E27FC236}">
                <a16:creationId xmlns:a16="http://schemas.microsoft.com/office/drawing/2014/main" id="{94175021-096A-1C43-9A92-F46A7607243D}"/>
              </a:ext>
            </a:extLst>
          </p:cNvPr>
          <p:cNvSpPr>
            <a:spLocks noGrp="1"/>
          </p:cNvSpPr>
          <p:nvPr>
            <p:ph type="title" hasCustomPrompt="1"/>
          </p:nvPr>
        </p:nvSpPr>
        <p:spPr>
          <a:xfrm>
            <a:off x="546681" y="166812"/>
            <a:ext cx="79686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8" name="Date Placeholder 3">
            <a:extLst>
              <a:ext uri="{FF2B5EF4-FFF2-40B4-BE49-F238E27FC236}">
                <a16:creationId xmlns:a16="http://schemas.microsoft.com/office/drawing/2014/main" id="{B8B31F85-D271-1749-9AB9-E3EAFD9E3016}"/>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0" name="Slide Number Placeholder 3">
            <a:extLst>
              <a:ext uri="{FF2B5EF4-FFF2-40B4-BE49-F238E27FC236}">
                <a16:creationId xmlns:a16="http://schemas.microsoft.com/office/drawing/2014/main" id="{6CB714D4-DB2E-B74B-A797-0757F17E2BA2}"/>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3203228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545E3AD-ADF1-AC4B-92B2-24A67D9273D1}"/>
              </a:ext>
            </a:extLst>
          </p:cNvPr>
          <p:cNvSpPr/>
          <p:nvPr/>
        </p:nvSpPr>
        <p:spPr>
          <a:xfrm rot="5400000">
            <a:off x="114666" y="211551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2" name="Vertical Title 1">
            <a:extLst>
              <a:ext uri="{FF2B5EF4-FFF2-40B4-BE49-F238E27FC236}">
                <a16:creationId xmlns:a16="http://schemas.microsoft.com/office/drawing/2014/main" id="{EE972030-752A-C748-A356-306A3594F6CD}"/>
              </a:ext>
            </a:extLst>
          </p:cNvPr>
          <p:cNvSpPr>
            <a:spLocks noGrp="1"/>
          </p:cNvSpPr>
          <p:nvPr>
            <p:ph type="title" orient="vert"/>
          </p:nvPr>
        </p:nvSpPr>
        <p:spPr>
          <a:xfrm>
            <a:off x="6543675" y="870785"/>
            <a:ext cx="1971675" cy="3761937"/>
          </a:xfrm>
          <a:prstGeom prst="rect">
            <a:avLst/>
          </a:prstGeo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174B19A2-B0DE-BA42-A619-D44E52CB9199}"/>
              </a:ext>
            </a:extLst>
          </p:cNvPr>
          <p:cNvSpPr>
            <a:spLocks noGrp="1"/>
          </p:cNvSpPr>
          <p:nvPr>
            <p:ph type="body" orient="vert" idx="1"/>
          </p:nvPr>
        </p:nvSpPr>
        <p:spPr>
          <a:xfrm>
            <a:off x="830178" y="870785"/>
            <a:ext cx="5599196" cy="376193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9" name="Date Placeholder 3">
            <a:extLst>
              <a:ext uri="{FF2B5EF4-FFF2-40B4-BE49-F238E27FC236}">
                <a16:creationId xmlns:a16="http://schemas.microsoft.com/office/drawing/2014/main" id="{855C2AED-A93F-D442-B1A2-64C6F424FEB3}"/>
              </a:ext>
            </a:extLst>
          </p:cNvPr>
          <p:cNvSpPr>
            <a:spLocks noGrp="1"/>
          </p:cNvSpPr>
          <p:nvPr>
            <p:ph type="dt" sz="half" idx="10"/>
          </p:nvPr>
        </p:nvSpPr>
        <p:spPr>
          <a:xfrm rot="5400000">
            <a:off x="-731052" y="2837662"/>
            <a:ext cx="2057400" cy="287836"/>
          </a:xfrm>
          <a:prstGeom prst="rect">
            <a:avLst/>
          </a:prstGeom>
        </p:spPr>
        <p:txBody>
          <a:bodyPr/>
          <a:lstStyle>
            <a:lvl1pPr algn="r">
              <a:defRPr sz="1350">
                <a:solidFill>
                  <a:schemeClr val="tx1">
                    <a:lumMod val="90000"/>
                    <a:lumOff val="10000"/>
                  </a:schemeClr>
                </a:solidFill>
              </a:defRPr>
            </a:lvl1pPr>
          </a:lstStyle>
          <a:p>
            <a:endParaRPr lang="fi-FI" dirty="0"/>
          </a:p>
        </p:txBody>
      </p:sp>
      <p:sp>
        <p:nvSpPr>
          <p:cNvPr id="8" name="Slide Number Placeholder 3">
            <a:extLst>
              <a:ext uri="{FF2B5EF4-FFF2-40B4-BE49-F238E27FC236}">
                <a16:creationId xmlns:a16="http://schemas.microsoft.com/office/drawing/2014/main" id="{9F67CBAC-C733-D742-87E7-FE9DB2080785}"/>
              </a:ext>
            </a:extLst>
          </p:cNvPr>
          <p:cNvSpPr>
            <a:spLocks noGrp="1"/>
          </p:cNvSpPr>
          <p:nvPr>
            <p:ph type="sldNum" sz="quarter" idx="11"/>
          </p:nvPr>
        </p:nvSpPr>
        <p:spPr>
          <a:xfrm rot="5400000">
            <a:off x="47444" y="4153322"/>
            <a:ext cx="500407" cy="287835"/>
          </a:xfrm>
          <a:prstGeom prst="rect">
            <a:avLst/>
          </a:prstGeom>
        </p:spPr>
        <p:txBody>
          <a:bodyPr/>
          <a:lstStyle>
            <a:lvl1pPr>
              <a:defRPr>
                <a:solidFill>
                  <a:schemeClr val="tx1">
                    <a:lumMod val="90000"/>
                    <a:lumOff val="10000"/>
                  </a:schemeClr>
                </a:solidFill>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36794272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 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tx1">
                    <a:lumMod val="90000"/>
                    <a:lumOff val="10000"/>
                  </a:schemeClr>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r>
              <a:rPr lang="en-US"/>
              <a:t>Click to edit Master title style</a:t>
            </a:r>
            <a:endParaRPr dirty="0"/>
          </a:p>
        </p:txBody>
      </p:sp>
      <p:sp>
        <p:nvSpPr>
          <p:cNvPr id="5" name="Date Placeholder 3">
            <a:extLst>
              <a:ext uri="{FF2B5EF4-FFF2-40B4-BE49-F238E27FC236}">
                <a16:creationId xmlns:a16="http://schemas.microsoft.com/office/drawing/2014/main" id="{0C646236-D1CB-B14F-9794-23EB1D6EDF80}"/>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7" name="Slide Number Placeholder 3">
            <a:extLst>
              <a:ext uri="{FF2B5EF4-FFF2-40B4-BE49-F238E27FC236}">
                <a16:creationId xmlns:a16="http://schemas.microsoft.com/office/drawing/2014/main" id="{71513652-1336-2343-BD53-0F08AC75809A}"/>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11982982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1_Section 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07345" y="2217317"/>
            <a:ext cx="8114400" cy="2376908"/>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r>
              <a:rPr lang="en-US"/>
              <a:t>Click to edit Master title style</a:t>
            </a:r>
            <a:endParaRPr/>
          </a:p>
        </p:txBody>
      </p:sp>
      <p:sp>
        <p:nvSpPr>
          <p:cNvPr id="4" name="Date Placeholder 3">
            <a:extLst>
              <a:ext uri="{FF2B5EF4-FFF2-40B4-BE49-F238E27FC236}">
                <a16:creationId xmlns:a16="http://schemas.microsoft.com/office/drawing/2014/main" id="{BE54204D-D475-AF43-850C-311CDD3C9E63}"/>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6" name="Slide Number Placeholder 3">
            <a:extLst>
              <a:ext uri="{FF2B5EF4-FFF2-40B4-BE49-F238E27FC236}">
                <a16:creationId xmlns:a16="http://schemas.microsoft.com/office/drawing/2014/main" id="{1B1EAF82-8C93-B848-9514-48CD765BA0D2}"/>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33355055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270597"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r>
              <a:rPr lang="en-US"/>
              <a:t>Click to edit Master title style</a:t>
            </a:r>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24" name="Google Shape;24;p5"/>
          <p:cNvSpPr txBox="1">
            <a:spLocks noGrp="1"/>
          </p:cNvSpPr>
          <p:nvPr>
            <p:ph type="body" idx="2"/>
          </p:nvPr>
        </p:nvSpPr>
        <p:spPr>
          <a:xfrm>
            <a:off x="4506686" y="1152475"/>
            <a:ext cx="4075611"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pPr lvl="0"/>
            <a:r>
              <a:rPr lang="en-US"/>
              <a:t>Edit Master text styles</a:t>
            </a:r>
          </a:p>
        </p:txBody>
      </p:sp>
      <p:sp>
        <p:nvSpPr>
          <p:cNvPr id="6" name="Date Placeholder 3">
            <a:extLst>
              <a:ext uri="{FF2B5EF4-FFF2-40B4-BE49-F238E27FC236}">
                <a16:creationId xmlns:a16="http://schemas.microsoft.com/office/drawing/2014/main" id="{3C0845C9-F264-1942-91E7-8C62BE56DE33}"/>
              </a:ext>
            </a:extLst>
          </p:cNvPr>
          <p:cNvSpPr>
            <a:spLocks noGrp="1"/>
          </p:cNvSpPr>
          <p:nvPr>
            <p:ph type="dt" sz="half" idx="13"/>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8" name="Slide Number Placeholder 3">
            <a:extLst>
              <a:ext uri="{FF2B5EF4-FFF2-40B4-BE49-F238E27FC236}">
                <a16:creationId xmlns:a16="http://schemas.microsoft.com/office/drawing/2014/main" id="{0404429B-0354-E24E-A1EC-72CFB2058FCF}"/>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9338711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pPr lvl="0"/>
            <a:r>
              <a:rPr lang="en-US"/>
              <a:t>Edit Master text styles</a:t>
            </a:r>
          </a:p>
        </p:txBody>
      </p:sp>
      <p:sp>
        <p:nvSpPr>
          <p:cNvPr id="5" name="Date Placeholder 3">
            <a:extLst>
              <a:ext uri="{FF2B5EF4-FFF2-40B4-BE49-F238E27FC236}">
                <a16:creationId xmlns:a16="http://schemas.microsoft.com/office/drawing/2014/main" id="{82712020-CAF8-E740-AF98-CB5178C93A28}"/>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6" name="Slide Number Placeholder 3">
            <a:extLst>
              <a:ext uri="{FF2B5EF4-FFF2-40B4-BE49-F238E27FC236}">
                <a16:creationId xmlns:a16="http://schemas.microsoft.com/office/drawing/2014/main" id="{C9214799-78F0-A647-9065-4B69C742B4D3}"/>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42942718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1_Title 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r>
              <a:rPr lang="en-US"/>
              <a:t>Click to edit Master title style</a:t>
            </a:r>
            <a:endParaRPr/>
          </a:p>
        </p:txBody>
      </p:sp>
      <p:sp>
        <p:nvSpPr>
          <p:cNvPr id="4" name="Date Placeholder 3">
            <a:extLst>
              <a:ext uri="{FF2B5EF4-FFF2-40B4-BE49-F238E27FC236}">
                <a16:creationId xmlns:a16="http://schemas.microsoft.com/office/drawing/2014/main" id="{ED1F6279-5F87-F544-B5DE-4F23B70A4DA0}"/>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5" name="Slide Number Placeholder 3">
            <a:extLst>
              <a:ext uri="{FF2B5EF4-FFF2-40B4-BE49-F238E27FC236}">
                <a16:creationId xmlns:a16="http://schemas.microsoft.com/office/drawing/2014/main" id="{3DEDB80F-4E42-5A4D-8501-2000123DA212}"/>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3105900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C52588-6117-7744-BA81-5849A69876F8}"/>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3" name="Date Placeholder 2">
            <a:extLst>
              <a:ext uri="{FF2B5EF4-FFF2-40B4-BE49-F238E27FC236}">
                <a16:creationId xmlns:a16="http://schemas.microsoft.com/office/drawing/2014/main" id="{F9C025CC-3A60-504F-9AB6-ED1896F371C8}"/>
              </a:ext>
            </a:extLst>
          </p:cNvPr>
          <p:cNvSpPr>
            <a:spLocks noGrp="1"/>
          </p:cNvSpPr>
          <p:nvPr>
            <p:ph type="dt" sz="half" idx="10"/>
          </p:nvPr>
        </p:nvSpPr>
        <p:spPr/>
        <p:txBody>
          <a:bodyPr/>
          <a:lstStyle/>
          <a:p>
            <a:endParaRPr lang="fi-FI"/>
          </a:p>
        </p:txBody>
      </p:sp>
      <p:sp>
        <p:nvSpPr>
          <p:cNvPr id="5" name="Slide Number Placeholder 3">
            <a:extLst>
              <a:ext uri="{FF2B5EF4-FFF2-40B4-BE49-F238E27FC236}">
                <a16:creationId xmlns:a16="http://schemas.microsoft.com/office/drawing/2014/main" id="{26C9C3EA-AF18-1E4E-B9E5-9DDD89CED097}"/>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1673870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E8C9E4-01E5-AC45-95ED-F55A4DE0DC29}"/>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3" name="Content Placeholder 2">
            <a:extLst>
              <a:ext uri="{FF2B5EF4-FFF2-40B4-BE49-F238E27FC236}">
                <a16:creationId xmlns:a16="http://schemas.microsoft.com/office/drawing/2014/main" id="{3D7461A6-3BF3-5C4F-8D3A-A66A96DF5D88}"/>
              </a:ext>
            </a:extLst>
          </p:cNvPr>
          <p:cNvSpPr>
            <a:spLocks noGrp="1"/>
          </p:cNvSpPr>
          <p:nvPr>
            <p:ph idx="1"/>
          </p:nvPr>
        </p:nvSpPr>
        <p:spPr>
          <a:xfrm>
            <a:off x="546680" y="1019122"/>
            <a:ext cx="7968670" cy="3613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
        <p:nvSpPr>
          <p:cNvPr id="10" name="Title 1">
            <a:extLst>
              <a:ext uri="{FF2B5EF4-FFF2-40B4-BE49-F238E27FC236}">
                <a16:creationId xmlns:a16="http://schemas.microsoft.com/office/drawing/2014/main" id="{4281641A-9DDB-274F-AB5E-447C7F99F325}"/>
              </a:ext>
            </a:extLst>
          </p:cNvPr>
          <p:cNvSpPr>
            <a:spLocks noGrp="1"/>
          </p:cNvSpPr>
          <p:nvPr>
            <p:ph type="title" hasCustomPrompt="1"/>
          </p:nvPr>
        </p:nvSpPr>
        <p:spPr>
          <a:xfrm>
            <a:off x="546681" y="166812"/>
            <a:ext cx="79686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9" name="Date Placeholder 3">
            <a:extLst>
              <a:ext uri="{FF2B5EF4-FFF2-40B4-BE49-F238E27FC236}">
                <a16:creationId xmlns:a16="http://schemas.microsoft.com/office/drawing/2014/main" id="{3C057C7C-7A8A-0748-94FA-93A5418F9659}"/>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2" name="Slide Number Placeholder 3">
            <a:extLst>
              <a:ext uri="{FF2B5EF4-FFF2-40B4-BE49-F238E27FC236}">
                <a16:creationId xmlns:a16="http://schemas.microsoft.com/office/drawing/2014/main" id="{C15B0D51-C228-B542-B963-844EC1779181}"/>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17855612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3FCC478-1F94-7842-891A-06ECB5ABF294}"/>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2" name="Title 1">
            <a:extLst>
              <a:ext uri="{FF2B5EF4-FFF2-40B4-BE49-F238E27FC236}">
                <a16:creationId xmlns:a16="http://schemas.microsoft.com/office/drawing/2014/main" id="{95207CD1-9810-EC41-92A7-6D715725E4F5}"/>
              </a:ext>
            </a:extLst>
          </p:cNvPr>
          <p:cNvSpPr>
            <a:spLocks noGrp="1"/>
          </p:cNvSpPr>
          <p:nvPr>
            <p:ph type="title"/>
          </p:nvPr>
        </p:nvSpPr>
        <p:spPr>
          <a:xfrm>
            <a:off x="532398" y="1282304"/>
            <a:ext cx="7978190" cy="2139553"/>
          </a:xfrm>
          <a:prstGeom prst="rect">
            <a:avLst/>
          </a:prstGeom>
        </p:spPr>
        <p:txBody>
          <a:bodyPr anchor="b"/>
          <a:lstStyle>
            <a:lvl1pPr>
              <a:defRPr sz="4500"/>
            </a:lvl1pPr>
          </a:lstStyle>
          <a:p>
            <a:r>
              <a:rPr lang="en-US"/>
              <a:t>Click to edit Master title style</a:t>
            </a:r>
            <a:endParaRPr lang="fi-FI" dirty="0"/>
          </a:p>
        </p:txBody>
      </p:sp>
      <p:sp>
        <p:nvSpPr>
          <p:cNvPr id="3" name="Text Placeholder 2">
            <a:extLst>
              <a:ext uri="{FF2B5EF4-FFF2-40B4-BE49-F238E27FC236}">
                <a16:creationId xmlns:a16="http://schemas.microsoft.com/office/drawing/2014/main" id="{5375FE87-A2CD-0040-8078-C008C10E7C10}"/>
              </a:ext>
            </a:extLst>
          </p:cNvPr>
          <p:cNvSpPr>
            <a:spLocks noGrp="1"/>
          </p:cNvSpPr>
          <p:nvPr>
            <p:ph type="body" idx="1"/>
          </p:nvPr>
        </p:nvSpPr>
        <p:spPr>
          <a:xfrm>
            <a:off x="532398" y="3442098"/>
            <a:ext cx="797819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7" name="Date Placeholder 3">
            <a:extLst>
              <a:ext uri="{FF2B5EF4-FFF2-40B4-BE49-F238E27FC236}">
                <a16:creationId xmlns:a16="http://schemas.microsoft.com/office/drawing/2014/main" id="{5DEE29AF-849D-B945-AC3E-503637D2E8DA}"/>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0" name="Slide Number Placeholder 3">
            <a:extLst>
              <a:ext uri="{FF2B5EF4-FFF2-40B4-BE49-F238E27FC236}">
                <a16:creationId xmlns:a16="http://schemas.microsoft.com/office/drawing/2014/main" id="{392B83E2-E57D-F04E-BDA0-AE2535D79341}"/>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667594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EF279FF-7692-8C4F-AFCD-65CF46852481}"/>
              </a:ext>
            </a:extLst>
          </p:cNvPr>
          <p:cNvSpPr>
            <a:spLocks noGrp="1"/>
          </p:cNvSpPr>
          <p:nvPr>
            <p:ph sz="half" idx="1"/>
          </p:nvPr>
        </p:nvSpPr>
        <p:spPr>
          <a:xfrm>
            <a:off x="546680" y="1148138"/>
            <a:ext cx="3968170" cy="3263504"/>
          </a:xfrm>
        </p:spPr>
        <p:txBody>
          <a:bodyPr/>
          <a:lstStyle>
            <a:lvl1pPr marL="342900" indent="-342900">
              <a:buClr>
                <a:schemeClr val="accent2"/>
              </a:buClr>
              <a:buFont typeface="Arial" panose="020B0604020202020204" pitchFamily="34" charset="0"/>
              <a:buChar char="•"/>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
        <p:nvSpPr>
          <p:cNvPr id="4" name="Content Placeholder 3">
            <a:extLst>
              <a:ext uri="{FF2B5EF4-FFF2-40B4-BE49-F238E27FC236}">
                <a16:creationId xmlns:a16="http://schemas.microsoft.com/office/drawing/2014/main" id="{35D31C9C-00BB-CC49-95BD-2F6CD9826CDC}"/>
              </a:ext>
            </a:extLst>
          </p:cNvPr>
          <p:cNvSpPr>
            <a:spLocks noGrp="1"/>
          </p:cNvSpPr>
          <p:nvPr>
            <p:ph sz="half" idx="2"/>
          </p:nvPr>
        </p:nvSpPr>
        <p:spPr>
          <a:xfrm>
            <a:off x="4547181" y="1148138"/>
            <a:ext cx="396817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12" name="Title 1">
            <a:extLst>
              <a:ext uri="{FF2B5EF4-FFF2-40B4-BE49-F238E27FC236}">
                <a16:creationId xmlns:a16="http://schemas.microsoft.com/office/drawing/2014/main" id="{930A85E8-277F-C94F-88B1-A6E8203F4D83}"/>
              </a:ext>
            </a:extLst>
          </p:cNvPr>
          <p:cNvSpPr>
            <a:spLocks noGrp="1"/>
          </p:cNvSpPr>
          <p:nvPr>
            <p:ph type="title" hasCustomPrompt="1"/>
          </p:nvPr>
        </p:nvSpPr>
        <p:spPr>
          <a:xfrm>
            <a:off x="546681" y="166812"/>
            <a:ext cx="79686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9" name="Date Placeholder 3">
            <a:extLst>
              <a:ext uri="{FF2B5EF4-FFF2-40B4-BE49-F238E27FC236}">
                <a16:creationId xmlns:a16="http://schemas.microsoft.com/office/drawing/2014/main" id="{48FC721A-AB9F-AB49-A5E6-38AD992D9B78}"/>
              </a:ext>
            </a:extLst>
          </p:cNvPr>
          <p:cNvSpPr>
            <a:spLocks noGrp="1"/>
          </p:cNvSpPr>
          <p:nvPr>
            <p:ph type="dt" sz="half" idx="10"/>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7" name="Slide Number Placeholder 3">
            <a:extLst>
              <a:ext uri="{FF2B5EF4-FFF2-40B4-BE49-F238E27FC236}">
                <a16:creationId xmlns:a16="http://schemas.microsoft.com/office/drawing/2014/main" id="{798C670E-54EF-BA4D-9199-25C6244F0F19}"/>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2090242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large content block layou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34E8153-8CFC-AA4D-B848-A57EB21631D9}"/>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5" name="Content Placeholder 2">
            <a:extLst>
              <a:ext uri="{FF2B5EF4-FFF2-40B4-BE49-F238E27FC236}">
                <a16:creationId xmlns:a16="http://schemas.microsoft.com/office/drawing/2014/main" id="{10711B53-B6F0-3643-8A11-E9086403DA77}"/>
              </a:ext>
            </a:extLst>
          </p:cNvPr>
          <p:cNvSpPr>
            <a:spLocks noGrp="1"/>
          </p:cNvSpPr>
          <p:nvPr>
            <p:ph sz="half" idx="1"/>
          </p:nvPr>
        </p:nvSpPr>
        <p:spPr>
          <a:xfrm>
            <a:off x="546680" y="980810"/>
            <a:ext cx="3968170" cy="3597576"/>
          </a:xfrm>
        </p:spPr>
        <p:txBody>
          <a:bodyPr/>
          <a:lstStyle>
            <a:lvl1pPr marL="342900" indent="-342900">
              <a:buClr>
                <a:schemeClr val="accent2"/>
              </a:buClr>
              <a:buFont typeface="Arial" panose="020B0604020202020204" pitchFamily="34" charset="0"/>
              <a:buChar char="•"/>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
        <p:nvSpPr>
          <p:cNvPr id="6" name="Content Placeholder 3">
            <a:extLst>
              <a:ext uri="{FF2B5EF4-FFF2-40B4-BE49-F238E27FC236}">
                <a16:creationId xmlns:a16="http://schemas.microsoft.com/office/drawing/2014/main" id="{97156312-C5EF-C84D-9956-BC0E77218694}"/>
              </a:ext>
            </a:extLst>
          </p:cNvPr>
          <p:cNvSpPr>
            <a:spLocks noGrp="1"/>
          </p:cNvSpPr>
          <p:nvPr>
            <p:ph sz="half" idx="2"/>
          </p:nvPr>
        </p:nvSpPr>
        <p:spPr>
          <a:xfrm>
            <a:off x="4547181" y="166811"/>
            <a:ext cx="3968170" cy="441157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Title 1">
            <a:extLst>
              <a:ext uri="{FF2B5EF4-FFF2-40B4-BE49-F238E27FC236}">
                <a16:creationId xmlns:a16="http://schemas.microsoft.com/office/drawing/2014/main" id="{A3A09258-D6D6-1840-ABB3-B849D7FD31D3}"/>
              </a:ext>
            </a:extLst>
          </p:cNvPr>
          <p:cNvSpPr>
            <a:spLocks noGrp="1"/>
          </p:cNvSpPr>
          <p:nvPr>
            <p:ph type="title" hasCustomPrompt="1"/>
          </p:nvPr>
        </p:nvSpPr>
        <p:spPr>
          <a:xfrm>
            <a:off x="546680" y="166812"/>
            <a:ext cx="39681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8" name="Date Placeholder 3">
            <a:extLst>
              <a:ext uri="{FF2B5EF4-FFF2-40B4-BE49-F238E27FC236}">
                <a16:creationId xmlns:a16="http://schemas.microsoft.com/office/drawing/2014/main" id="{32DB21A7-EAFA-5D4C-94EB-97844AA18B21}"/>
              </a:ext>
            </a:extLst>
          </p:cNvPr>
          <p:cNvSpPr>
            <a:spLocks noGrp="1"/>
          </p:cNvSpPr>
          <p:nvPr>
            <p:ph type="dt" sz="half" idx="10"/>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1" name="Slide Number Placeholder 3">
            <a:extLst>
              <a:ext uri="{FF2B5EF4-FFF2-40B4-BE49-F238E27FC236}">
                <a16:creationId xmlns:a16="http://schemas.microsoft.com/office/drawing/2014/main" id="{2EA72838-4567-7B48-9A53-463B172AEAE2}"/>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4992791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B001E6B-0C8D-F840-9DCB-F0C3A9E95EF2}"/>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3" name="Text Placeholder 2">
            <a:extLst>
              <a:ext uri="{FF2B5EF4-FFF2-40B4-BE49-F238E27FC236}">
                <a16:creationId xmlns:a16="http://schemas.microsoft.com/office/drawing/2014/main" id="{51CF4CB4-043A-D044-893D-DB962367B73E}"/>
              </a:ext>
            </a:extLst>
          </p:cNvPr>
          <p:cNvSpPr>
            <a:spLocks noGrp="1"/>
          </p:cNvSpPr>
          <p:nvPr>
            <p:ph type="body" idx="1"/>
          </p:nvPr>
        </p:nvSpPr>
        <p:spPr>
          <a:xfrm>
            <a:off x="544742" y="996134"/>
            <a:ext cx="3952248" cy="54021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a:extLst>
              <a:ext uri="{FF2B5EF4-FFF2-40B4-BE49-F238E27FC236}">
                <a16:creationId xmlns:a16="http://schemas.microsoft.com/office/drawing/2014/main" id="{36B5E4EE-C85E-3049-B44D-1BFA47BECB76}"/>
              </a:ext>
            </a:extLst>
          </p:cNvPr>
          <p:cNvSpPr>
            <a:spLocks noGrp="1"/>
          </p:cNvSpPr>
          <p:nvPr>
            <p:ph sz="half" idx="2"/>
          </p:nvPr>
        </p:nvSpPr>
        <p:spPr>
          <a:xfrm>
            <a:off x="545933" y="1536345"/>
            <a:ext cx="3952248" cy="30484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8B8B1DF9-DBF3-8549-97ED-CBA63FF5FE64}"/>
              </a:ext>
            </a:extLst>
          </p:cNvPr>
          <p:cNvSpPr>
            <a:spLocks noGrp="1"/>
          </p:cNvSpPr>
          <p:nvPr>
            <p:ph type="body" sz="quarter" idx="3"/>
          </p:nvPr>
        </p:nvSpPr>
        <p:spPr>
          <a:xfrm>
            <a:off x="4543638" y="996134"/>
            <a:ext cx="3971712" cy="540211"/>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a:extLst>
              <a:ext uri="{FF2B5EF4-FFF2-40B4-BE49-F238E27FC236}">
                <a16:creationId xmlns:a16="http://schemas.microsoft.com/office/drawing/2014/main" id="{99A3CEB4-15A9-0340-8CFC-FC26BD83104E}"/>
              </a:ext>
            </a:extLst>
          </p:cNvPr>
          <p:cNvSpPr>
            <a:spLocks noGrp="1"/>
          </p:cNvSpPr>
          <p:nvPr>
            <p:ph sz="quarter" idx="4"/>
          </p:nvPr>
        </p:nvSpPr>
        <p:spPr>
          <a:xfrm>
            <a:off x="4544830" y="1536345"/>
            <a:ext cx="3971712" cy="30484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dirty="0"/>
          </a:p>
        </p:txBody>
      </p:sp>
      <p:sp>
        <p:nvSpPr>
          <p:cNvPr id="14" name="Title 1">
            <a:extLst>
              <a:ext uri="{FF2B5EF4-FFF2-40B4-BE49-F238E27FC236}">
                <a16:creationId xmlns:a16="http://schemas.microsoft.com/office/drawing/2014/main" id="{B098F496-1701-524F-9289-7C278F66AC84}"/>
              </a:ext>
            </a:extLst>
          </p:cNvPr>
          <p:cNvSpPr>
            <a:spLocks noGrp="1"/>
          </p:cNvSpPr>
          <p:nvPr>
            <p:ph type="title" hasCustomPrompt="1"/>
          </p:nvPr>
        </p:nvSpPr>
        <p:spPr>
          <a:xfrm>
            <a:off x="546681" y="166812"/>
            <a:ext cx="79686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11" name="Date Placeholder 3">
            <a:extLst>
              <a:ext uri="{FF2B5EF4-FFF2-40B4-BE49-F238E27FC236}">
                <a16:creationId xmlns:a16="http://schemas.microsoft.com/office/drawing/2014/main" id="{1C2F9F9E-B3AF-4C43-B5D0-2613734B9C7A}"/>
              </a:ext>
            </a:extLst>
          </p:cNvPr>
          <p:cNvSpPr>
            <a:spLocks noGrp="1"/>
          </p:cNvSpPr>
          <p:nvPr>
            <p:ph type="dt" sz="half" idx="10"/>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3" name="Slide Number Placeholder 3">
            <a:extLst>
              <a:ext uri="{FF2B5EF4-FFF2-40B4-BE49-F238E27FC236}">
                <a16:creationId xmlns:a16="http://schemas.microsoft.com/office/drawing/2014/main" id="{AB714661-A03D-6948-AB03-4078C9D85A60}"/>
              </a:ext>
            </a:extLst>
          </p:cNvPr>
          <p:cNvSpPr>
            <a:spLocks noGrp="1"/>
          </p:cNvSpPr>
          <p:nvPr>
            <p:ph type="sldNum" sz="quarter" idx="11"/>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3237632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EE383F7-3DE8-1345-A503-AFD28E98E93F}"/>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10" name="Title 1">
            <a:extLst>
              <a:ext uri="{FF2B5EF4-FFF2-40B4-BE49-F238E27FC236}">
                <a16:creationId xmlns:a16="http://schemas.microsoft.com/office/drawing/2014/main" id="{89EFF77C-35A3-374D-93FF-BB1B28027AB4}"/>
              </a:ext>
            </a:extLst>
          </p:cNvPr>
          <p:cNvSpPr>
            <a:spLocks noGrp="1"/>
          </p:cNvSpPr>
          <p:nvPr>
            <p:ph type="title" hasCustomPrompt="1"/>
          </p:nvPr>
        </p:nvSpPr>
        <p:spPr>
          <a:xfrm>
            <a:off x="546681" y="166812"/>
            <a:ext cx="7968670" cy="813997"/>
          </a:xfrm>
          <a:prstGeom prst="rect">
            <a:avLst/>
          </a:prstGeom>
        </p:spPr>
        <p:txBody>
          <a:bodyPr/>
          <a:lstStyle/>
          <a:p>
            <a:r>
              <a:rPr lang="en-US" dirty="0" err="1"/>
              <a:t>Lisää</a:t>
            </a:r>
            <a:r>
              <a:rPr lang="en-US" dirty="0"/>
              <a:t> </a:t>
            </a:r>
            <a:r>
              <a:rPr lang="en-US" dirty="0" err="1"/>
              <a:t>tähän</a:t>
            </a:r>
            <a:r>
              <a:rPr lang="en-US" dirty="0"/>
              <a:t> </a:t>
            </a:r>
            <a:r>
              <a:rPr lang="en-US" dirty="0" err="1"/>
              <a:t>otsikko</a:t>
            </a:r>
            <a:endParaRPr lang="fi-FI" dirty="0"/>
          </a:p>
        </p:txBody>
      </p:sp>
      <p:sp>
        <p:nvSpPr>
          <p:cNvPr id="8" name="Date Placeholder 3">
            <a:extLst>
              <a:ext uri="{FF2B5EF4-FFF2-40B4-BE49-F238E27FC236}">
                <a16:creationId xmlns:a16="http://schemas.microsoft.com/office/drawing/2014/main" id="{827D3A99-C639-7648-B597-0276EBA700C2}"/>
              </a:ext>
            </a:extLst>
          </p:cNvPr>
          <p:cNvSpPr>
            <a:spLocks noGrp="1"/>
          </p:cNvSpPr>
          <p:nvPr>
            <p:ph type="dt" sz="half" idx="2"/>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9" name="Slide Number Placeholder 3">
            <a:extLst>
              <a:ext uri="{FF2B5EF4-FFF2-40B4-BE49-F238E27FC236}">
                <a16:creationId xmlns:a16="http://schemas.microsoft.com/office/drawing/2014/main" id="{1F315278-D403-E54A-BF42-8491AA3A0F3C}"/>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1309342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88C918C-19FA-B54E-BC65-D90BD030F6F2}"/>
              </a:ext>
            </a:extLst>
          </p:cNvPr>
          <p:cNvSpPr/>
          <p:nvPr/>
        </p:nvSpPr>
        <p:spPr>
          <a:xfrm>
            <a:off x="8778036" y="330138"/>
            <a:ext cx="365965" cy="2878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sz="1050"/>
          </a:p>
        </p:txBody>
      </p:sp>
      <p:sp>
        <p:nvSpPr>
          <p:cNvPr id="3" name="Content Placeholder 2">
            <a:extLst>
              <a:ext uri="{FF2B5EF4-FFF2-40B4-BE49-F238E27FC236}">
                <a16:creationId xmlns:a16="http://schemas.microsoft.com/office/drawing/2014/main" id="{7F7A6F10-E1A3-FD4A-BD0C-624FF6708CA9}"/>
              </a:ext>
            </a:extLst>
          </p:cNvPr>
          <p:cNvSpPr>
            <a:spLocks noGrp="1"/>
          </p:cNvSpPr>
          <p:nvPr>
            <p:ph idx="1"/>
          </p:nvPr>
        </p:nvSpPr>
        <p:spPr>
          <a:xfrm>
            <a:off x="3887391" y="857250"/>
            <a:ext cx="4629150" cy="3538538"/>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11" name="Title 1">
            <a:extLst>
              <a:ext uri="{FF2B5EF4-FFF2-40B4-BE49-F238E27FC236}">
                <a16:creationId xmlns:a16="http://schemas.microsoft.com/office/drawing/2014/main" id="{3DB811B4-5FE4-0B4C-AB79-94B5A39D0626}"/>
              </a:ext>
            </a:extLst>
          </p:cNvPr>
          <p:cNvSpPr>
            <a:spLocks noGrp="1"/>
          </p:cNvSpPr>
          <p:nvPr>
            <p:ph type="title"/>
          </p:nvPr>
        </p:nvSpPr>
        <p:spPr>
          <a:xfrm>
            <a:off x="523374" y="330139"/>
            <a:ext cx="3055645" cy="922691"/>
          </a:xfrm>
          <a:prstGeom prst="rect">
            <a:avLst/>
          </a:prstGeom>
        </p:spPr>
        <p:txBody>
          <a:bodyPr anchor="b"/>
          <a:lstStyle>
            <a:lvl1pPr>
              <a:defRPr sz="2400"/>
            </a:lvl1pPr>
          </a:lstStyle>
          <a:p>
            <a:r>
              <a:rPr lang="en-US"/>
              <a:t>Click to edit Master title style</a:t>
            </a:r>
            <a:endParaRPr lang="fi-FI"/>
          </a:p>
        </p:txBody>
      </p:sp>
      <p:sp>
        <p:nvSpPr>
          <p:cNvPr id="12" name="Text Placeholder 3">
            <a:extLst>
              <a:ext uri="{FF2B5EF4-FFF2-40B4-BE49-F238E27FC236}">
                <a16:creationId xmlns:a16="http://schemas.microsoft.com/office/drawing/2014/main" id="{27C7B388-A443-4141-B7B8-6B7BA57113B6}"/>
              </a:ext>
            </a:extLst>
          </p:cNvPr>
          <p:cNvSpPr>
            <a:spLocks noGrp="1"/>
          </p:cNvSpPr>
          <p:nvPr>
            <p:ph type="body" sz="half" idx="2"/>
          </p:nvPr>
        </p:nvSpPr>
        <p:spPr>
          <a:xfrm>
            <a:off x="523374" y="1252830"/>
            <a:ext cx="3055645" cy="314891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10" name="Date Placeholder 3">
            <a:extLst>
              <a:ext uri="{FF2B5EF4-FFF2-40B4-BE49-F238E27FC236}">
                <a16:creationId xmlns:a16="http://schemas.microsoft.com/office/drawing/2014/main" id="{D97EDEC7-1BBD-6545-AC9A-90ADD4BEBE77}"/>
              </a:ext>
            </a:extLst>
          </p:cNvPr>
          <p:cNvSpPr>
            <a:spLocks noGrp="1"/>
          </p:cNvSpPr>
          <p:nvPr>
            <p:ph type="dt" sz="half" idx="10"/>
          </p:nvPr>
        </p:nvSpPr>
        <p:spPr>
          <a:xfrm>
            <a:off x="5280140" y="4765516"/>
            <a:ext cx="1711209"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3" name="Slide Number Placeholder 3">
            <a:extLst>
              <a:ext uri="{FF2B5EF4-FFF2-40B4-BE49-F238E27FC236}">
                <a16:creationId xmlns:a16="http://schemas.microsoft.com/office/drawing/2014/main" id="{1BDD2637-ADD2-674B-826E-E22F62F9C48E}"/>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spTree>
    <p:extLst>
      <p:ext uri="{BB962C8B-B14F-4D97-AF65-F5344CB8AC3E}">
        <p14:creationId xmlns:p14="http://schemas.microsoft.com/office/powerpoint/2010/main" val="4132066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63FC77A0-DE7F-2343-88A4-49D2210D3CF4}"/>
              </a:ext>
            </a:extLst>
          </p:cNvPr>
          <p:cNvSpPr/>
          <p:nvPr/>
        </p:nvSpPr>
        <p:spPr>
          <a:xfrm rot="16200000">
            <a:off x="6155231" y="3687853"/>
            <a:ext cx="484792" cy="2451103"/>
          </a:xfrm>
          <a:prstGeom prst="rect">
            <a:avLst/>
          </a:prstGeom>
          <a:solidFill>
            <a:schemeClr val="accent1"/>
          </a:solidFill>
          <a:ln>
            <a:noFill/>
          </a:ln>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i-FI" sz="1050"/>
          </a:p>
        </p:txBody>
      </p:sp>
      <p:sp>
        <p:nvSpPr>
          <p:cNvPr id="5" name="Rectangle 4">
            <a:extLst>
              <a:ext uri="{FF2B5EF4-FFF2-40B4-BE49-F238E27FC236}">
                <a16:creationId xmlns:a16="http://schemas.microsoft.com/office/drawing/2014/main" id="{EED198ED-1B74-FE41-88B9-0E9098023286}"/>
              </a:ext>
            </a:extLst>
          </p:cNvPr>
          <p:cNvSpPr/>
          <p:nvPr/>
        </p:nvSpPr>
        <p:spPr>
          <a:xfrm rot="16200000">
            <a:off x="2343643" y="2327370"/>
            <a:ext cx="484791" cy="5172070"/>
          </a:xfrm>
          <a:prstGeom prst="rect">
            <a:avLst/>
          </a:prstGeom>
          <a:solidFill>
            <a:schemeClr val="accent3"/>
          </a:solidFill>
          <a:ln>
            <a:noFill/>
          </a:ln>
          <a:effectLst/>
        </p:spPr>
        <p:style>
          <a:lnRef idx="0">
            <a:scrgbClr r="0" g="0" b="0"/>
          </a:lnRef>
          <a:fillRef idx="0">
            <a:scrgbClr r="0" g="0" b="0"/>
          </a:fillRef>
          <a:effectRef idx="0">
            <a:scrgbClr r="0" g="0" b="0"/>
          </a:effectRef>
          <a:fontRef idx="minor">
            <a:schemeClr val="lt1"/>
          </a:fontRef>
        </p:style>
        <p:txBody>
          <a:bodyPr rtlCol="0" anchor="ctr"/>
          <a:lstStyle/>
          <a:p>
            <a:pPr algn="ctr"/>
            <a:endParaRPr lang="fi-FI" sz="1050"/>
          </a:p>
        </p:txBody>
      </p:sp>
      <p:sp>
        <p:nvSpPr>
          <p:cNvPr id="2" name="Title Placeholder 1">
            <a:extLst>
              <a:ext uri="{FF2B5EF4-FFF2-40B4-BE49-F238E27FC236}">
                <a16:creationId xmlns:a16="http://schemas.microsoft.com/office/drawing/2014/main" id="{6E4B49B7-A96B-AE48-8C64-4CE6575387B5}"/>
              </a:ext>
            </a:extLst>
          </p:cNvPr>
          <p:cNvSpPr>
            <a:spLocks noGrp="1"/>
          </p:cNvSpPr>
          <p:nvPr>
            <p:ph type="title"/>
          </p:nvPr>
        </p:nvSpPr>
        <p:spPr>
          <a:xfrm>
            <a:off x="546681" y="166812"/>
            <a:ext cx="7968669" cy="808807"/>
          </a:xfrm>
          <a:prstGeom prst="rect">
            <a:avLst/>
          </a:prstGeom>
        </p:spPr>
        <p:txBody>
          <a:bodyPr vert="horz" lIns="91440" tIns="45720" rIns="91440" bIns="45720" rtlCol="0" anchor="ctr">
            <a:normAutofit/>
          </a:bodyPr>
          <a:lstStyle/>
          <a:p>
            <a:r>
              <a:rPr lang="en-US"/>
              <a:t>Click to edit Master title style</a:t>
            </a:r>
            <a:endParaRPr lang="fi-FI" dirty="0"/>
          </a:p>
        </p:txBody>
      </p:sp>
      <p:sp>
        <p:nvSpPr>
          <p:cNvPr id="3" name="Text Placeholder 2">
            <a:extLst>
              <a:ext uri="{FF2B5EF4-FFF2-40B4-BE49-F238E27FC236}">
                <a16:creationId xmlns:a16="http://schemas.microsoft.com/office/drawing/2014/main" id="{71E8EEE6-7823-B64E-B861-56D85547A41C}"/>
              </a:ext>
            </a:extLst>
          </p:cNvPr>
          <p:cNvSpPr>
            <a:spLocks noGrp="1"/>
          </p:cNvSpPr>
          <p:nvPr>
            <p:ph type="body" idx="1"/>
          </p:nvPr>
        </p:nvSpPr>
        <p:spPr>
          <a:xfrm>
            <a:off x="546680" y="1013907"/>
            <a:ext cx="7968670" cy="361881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fi-FI" dirty="0"/>
          </a:p>
        </p:txBody>
      </p:sp>
      <p:sp>
        <p:nvSpPr>
          <p:cNvPr id="13" name="Date Placeholder 3">
            <a:extLst>
              <a:ext uri="{FF2B5EF4-FFF2-40B4-BE49-F238E27FC236}">
                <a16:creationId xmlns:a16="http://schemas.microsoft.com/office/drawing/2014/main" id="{48F19416-5452-2541-AEBA-9F1A74E8158B}"/>
              </a:ext>
            </a:extLst>
          </p:cNvPr>
          <p:cNvSpPr>
            <a:spLocks noGrp="1"/>
          </p:cNvSpPr>
          <p:nvPr>
            <p:ph type="dt" sz="half" idx="2"/>
          </p:nvPr>
        </p:nvSpPr>
        <p:spPr>
          <a:xfrm>
            <a:off x="5299082" y="4765516"/>
            <a:ext cx="1692268" cy="295775"/>
          </a:xfrm>
          <a:prstGeom prst="rect">
            <a:avLst/>
          </a:prstGeom>
        </p:spPr>
        <p:txBody>
          <a:bodyPr anchor="ctr"/>
          <a:lstStyle>
            <a:lvl1pPr algn="r">
              <a:defRPr sz="1400" b="1">
                <a:solidFill>
                  <a:schemeClr val="bg1"/>
                </a:solidFill>
                <a:latin typeface="+mn-lt"/>
              </a:defRPr>
            </a:lvl1pPr>
          </a:lstStyle>
          <a:p>
            <a:endParaRPr lang="fi-FI" dirty="0"/>
          </a:p>
        </p:txBody>
      </p:sp>
      <p:sp>
        <p:nvSpPr>
          <p:cNvPr id="12" name="Rectangle 11">
            <a:extLst>
              <a:ext uri="{FF2B5EF4-FFF2-40B4-BE49-F238E27FC236}">
                <a16:creationId xmlns:a16="http://schemas.microsoft.com/office/drawing/2014/main" id="{745E0947-BA0B-B24B-8BBD-A98CB9CBEDDB}"/>
              </a:ext>
            </a:extLst>
          </p:cNvPr>
          <p:cNvSpPr/>
          <p:nvPr/>
        </p:nvSpPr>
        <p:spPr>
          <a:xfrm>
            <a:off x="7623175" y="4671009"/>
            <a:ext cx="1520826" cy="484791"/>
          </a:xfrm>
          <a:prstGeom prst="rect">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i-FI"/>
          </a:p>
        </p:txBody>
      </p:sp>
      <p:pic>
        <p:nvPicPr>
          <p:cNvPr id="7" name="Picture 6">
            <a:extLst>
              <a:ext uri="{FF2B5EF4-FFF2-40B4-BE49-F238E27FC236}">
                <a16:creationId xmlns:a16="http://schemas.microsoft.com/office/drawing/2014/main" id="{D7741ACD-D91A-E04B-8E12-B4A66DE7E745}"/>
              </a:ext>
            </a:extLst>
          </p:cNvPr>
          <p:cNvPicPr>
            <a:picLocks noChangeAspect="1"/>
          </p:cNvPicPr>
          <p:nvPr/>
        </p:nvPicPr>
        <p:blipFill>
          <a:blip r:embed="rId19" cstate="screen">
            <a:extLst>
              <a:ext uri="{28A0092B-C50C-407E-A947-70E740481C1C}">
                <a14:useLocalDpi xmlns:a14="http://schemas.microsoft.com/office/drawing/2010/main"/>
              </a:ext>
            </a:extLst>
          </a:blip>
          <a:stretch>
            <a:fillRect/>
          </a:stretch>
        </p:blipFill>
        <p:spPr>
          <a:xfrm>
            <a:off x="7761289" y="4771867"/>
            <a:ext cx="1244599" cy="295775"/>
          </a:xfrm>
          <a:prstGeom prst="rect">
            <a:avLst/>
          </a:prstGeom>
        </p:spPr>
      </p:pic>
      <p:sp>
        <p:nvSpPr>
          <p:cNvPr id="15" name="TextBox 14">
            <a:extLst>
              <a:ext uri="{FF2B5EF4-FFF2-40B4-BE49-F238E27FC236}">
                <a16:creationId xmlns:a16="http://schemas.microsoft.com/office/drawing/2014/main" id="{4BEB3BF2-15B2-C640-8C11-1D9AC00DDC87}"/>
              </a:ext>
            </a:extLst>
          </p:cNvPr>
          <p:cNvSpPr txBox="1"/>
          <p:nvPr userDrawn="1"/>
        </p:nvSpPr>
        <p:spPr>
          <a:xfrm>
            <a:off x="3463925" y="-63500"/>
            <a:ext cx="0" cy="0"/>
          </a:xfrm>
          <a:prstGeom prst="rect">
            <a:avLst/>
          </a:prstGeom>
        </p:spPr>
        <p:txBody>
          <a:bodyPr vert="horz" wrap="none" lIns="91440" tIns="45720" rIns="91440" bIns="45720" rtlCol="0" anchor="ctr">
            <a:normAutofit fontScale="25000" lnSpcReduction="20000"/>
          </a:bodyPr>
          <a:lstStyle/>
          <a:p>
            <a:pPr algn="l"/>
            <a:endParaRPr lang="fi-FI" dirty="0" err="1">
              <a:solidFill>
                <a:srgbClr val="7030A0"/>
              </a:solidFill>
            </a:endParaRPr>
          </a:p>
        </p:txBody>
      </p:sp>
      <p:sp>
        <p:nvSpPr>
          <p:cNvPr id="16" name="TextBox 15">
            <a:extLst>
              <a:ext uri="{FF2B5EF4-FFF2-40B4-BE49-F238E27FC236}">
                <a16:creationId xmlns:a16="http://schemas.microsoft.com/office/drawing/2014/main" id="{98B72A20-4217-F94D-A8CC-BEB3E3E658BF}"/>
              </a:ext>
            </a:extLst>
          </p:cNvPr>
          <p:cNvSpPr txBox="1"/>
          <p:nvPr userDrawn="1"/>
        </p:nvSpPr>
        <p:spPr>
          <a:xfrm>
            <a:off x="1289050" y="-428625"/>
            <a:ext cx="0" cy="0"/>
          </a:xfrm>
          <a:prstGeom prst="rect">
            <a:avLst/>
          </a:prstGeom>
        </p:spPr>
        <p:txBody>
          <a:bodyPr vert="horz" wrap="none" lIns="91440" tIns="45720" rIns="91440" bIns="45720" rtlCol="0" anchor="ctr">
            <a:normAutofit fontScale="25000" lnSpcReduction="20000"/>
          </a:bodyPr>
          <a:lstStyle/>
          <a:p>
            <a:pPr algn="l"/>
            <a:endParaRPr lang="fi-FI" dirty="0" err="1">
              <a:solidFill>
                <a:srgbClr val="7030A0"/>
              </a:solidFill>
            </a:endParaRPr>
          </a:p>
        </p:txBody>
      </p:sp>
      <p:sp>
        <p:nvSpPr>
          <p:cNvPr id="21" name="Slide Number Placeholder 3">
            <a:extLst>
              <a:ext uri="{FF2B5EF4-FFF2-40B4-BE49-F238E27FC236}">
                <a16:creationId xmlns:a16="http://schemas.microsoft.com/office/drawing/2014/main" id="{FB83A853-4448-7B4D-BBE6-25549506BB2E}"/>
              </a:ext>
            </a:extLst>
          </p:cNvPr>
          <p:cNvSpPr>
            <a:spLocks noGrp="1"/>
          </p:cNvSpPr>
          <p:nvPr>
            <p:ph type="sldNum" sz="quarter" idx="4"/>
          </p:nvPr>
        </p:nvSpPr>
        <p:spPr>
          <a:xfrm>
            <a:off x="7045620" y="4765517"/>
            <a:ext cx="431075" cy="295775"/>
          </a:xfrm>
          <a:prstGeom prst="rect">
            <a:avLst/>
          </a:prstGeom>
          <a:noFill/>
          <a:ln w="3175">
            <a:noFill/>
          </a:ln>
          <a:effectLst>
            <a:outerShdw blurRad="50800" dist="12700" dir="5400000" algn="t" rotWithShape="0">
              <a:prstClr val="black">
                <a:alpha val="19000"/>
              </a:prstClr>
            </a:outerShdw>
          </a:effectLst>
        </p:spPr>
        <p:txBody>
          <a:bodyPr anchor="ctr"/>
          <a:lstStyle>
            <a:lvl1pPr>
              <a:defRPr sz="1600" b="1">
                <a:solidFill>
                  <a:schemeClr val="bg1"/>
                </a:solidFill>
                <a:latin typeface="+mn-lt"/>
              </a:defRPr>
            </a:lvl1pPr>
          </a:lstStyle>
          <a:p>
            <a:pPr algn="r"/>
            <a:fld id="{00000000-1234-1234-1234-123412341234}" type="slidenum">
              <a:rPr lang="fi" smtClean="0"/>
              <a:pPr algn="r"/>
              <a:t>‹#›</a:t>
            </a:fld>
            <a:endParaRPr lang="fi" dirty="0"/>
          </a:p>
        </p:txBody>
      </p:sp>
      <p:pic>
        <p:nvPicPr>
          <p:cNvPr id="17" name="Picture 16">
            <a:extLst>
              <a:ext uri="{FF2B5EF4-FFF2-40B4-BE49-F238E27FC236}">
                <a16:creationId xmlns:a16="http://schemas.microsoft.com/office/drawing/2014/main" id="{B7141FB7-9259-B34D-8A09-BC77E0359C50}"/>
              </a:ext>
            </a:extLst>
          </p:cNvPr>
          <p:cNvPicPr>
            <a:picLocks noChangeAspect="1"/>
          </p:cNvPicPr>
          <p:nvPr userDrawn="1"/>
        </p:nvPicPr>
        <p:blipFill>
          <a:blip r:embed="rId20"/>
          <a:stretch>
            <a:fillRect/>
          </a:stretch>
        </p:blipFill>
        <p:spPr>
          <a:xfrm>
            <a:off x="177804" y="4822917"/>
            <a:ext cx="3124200" cy="177800"/>
          </a:xfrm>
          <a:prstGeom prst="rect">
            <a:avLst/>
          </a:prstGeom>
        </p:spPr>
      </p:pic>
    </p:spTree>
    <p:extLst>
      <p:ext uri="{BB962C8B-B14F-4D97-AF65-F5344CB8AC3E}">
        <p14:creationId xmlns:p14="http://schemas.microsoft.com/office/powerpoint/2010/main" val="678136921"/>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4" r:id="rId14"/>
    <p:sldLayoutId id="2147483755" r:id="rId15"/>
    <p:sldLayoutId id="2147483756" r:id="rId16"/>
    <p:sldLayoutId id="2147483757"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685800" rtl="0" eaLnBrk="1" latinLnBrk="0" hangingPunct="1">
        <a:lnSpc>
          <a:spcPct val="90000"/>
        </a:lnSpc>
        <a:spcBef>
          <a:spcPct val="0"/>
        </a:spcBef>
        <a:buNone/>
        <a:defRPr sz="3300" b="1" i="0" kern="1200">
          <a:solidFill>
            <a:schemeClr val="tx1">
              <a:lumMod val="90000"/>
              <a:lumOff val="10000"/>
            </a:schemeClr>
          </a:solidFill>
          <a:latin typeface="Calibri" panose="020F0502020204030204" pitchFamily="34" charset="0"/>
          <a:ea typeface="+mj-ea"/>
          <a:cs typeface="Calibri" panose="020F0502020204030204" pitchFamily="34" charset="0"/>
        </a:defRPr>
      </a:lvl1pPr>
    </p:titleStyle>
    <p:bodyStyle>
      <a:lvl1pPr marL="171450" indent="-171450" algn="l" defTabSz="685800" rtl="0" eaLnBrk="1" latinLnBrk="0" hangingPunct="1">
        <a:lnSpc>
          <a:spcPct val="90000"/>
        </a:lnSpc>
        <a:spcBef>
          <a:spcPts val="750"/>
        </a:spcBef>
        <a:buClr>
          <a:schemeClr val="accent2"/>
        </a:buClr>
        <a:buFont typeface="Arial" panose="020B0604020202020204" pitchFamily="34" charset="0"/>
        <a:buChar char="•"/>
        <a:defRPr sz="2100" kern="1200">
          <a:solidFill>
            <a:schemeClr val="tx1">
              <a:lumMod val="90000"/>
              <a:lumOff val="10000"/>
            </a:schemeClr>
          </a:solidFill>
          <a:latin typeface="+mn-lt"/>
          <a:ea typeface="+mn-ea"/>
          <a:cs typeface="+mn-cs"/>
        </a:defRPr>
      </a:lvl1pPr>
      <a:lvl2pPr marL="600075" indent="-257175" algn="l" defTabSz="685800" rtl="0" eaLnBrk="1" latinLnBrk="0" hangingPunct="1">
        <a:lnSpc>
          <a:spcPct val="90000"/>
        </a:lnSpc>
        <a:spcBef>
          <a:spcPts val="375"/>
        </a:spcBef>
        <a:buClr>
          <a:schemeClr val="tx1">
            <a:lumMod val="90000"/>
            <a:lumOff val="10000"/>
          </a:schemeClr>
        </a:buClr>
        <a:buFont typeface="Arial" panose="020B0604020202020204" pitchFamily="34" charset="0"/>
        <a:buChar char="•"/>
        <a:defRPr sz="1800" kern="1200">
          <a:solidFill>
            <a:schemeClr val="tx1">
              <a:lumMod val="90000"/>
              <a:lumOff val="10000"/>
            </a:schemeClr>
          </a:solidFill>
          <a:latin typeface="+mn-lt"/>
          <a:ea typeface="+mn-ea"/>
          <a:cs typeface="+mn-cs"/>
        </a:defRPr>
      </a:lvl2pPr>
      <a:lvl3pPr marL="942975" indent="-257175" algn="l" defTabSz="685800" rtl="0" eaLnBrk="1" latinLnBrk="0" hangingPunct="1">
        <a:lnSpc>
          <a:spcPct val="90000"/>
        </a:lnSpc>
        <a:spcBef>
          <a:spcPts val="375"/>
        </a:spcBef>
        <a:buClr>
          <a:schemeClr val="bg2">
            <a:lumMod val="50000"/>
          </a:schemeClr>
        </a:buClr>
        <a:buFont typeface="Arial" panose="020B0604020202020204" pitchFamily="34" charset="0"/>
        <a:buChar char="•"/>
        <a:defRPr sz="1500" kern="1200">
          <a:solidFill>
            <a:schemeClr val="tx1">
              <a:lumMod val="90000"/>
              <a:lumOff val="10000"/>
            </a:schemeClr>
          </a:solidFill>
          <a:latin typeface="+mn-lt"/>
          <a:ea typeface="+mn-ea"/>
          <a:cs typeface="+mn-cs"/>
        </a:defRPr>
      </a:lvl3pPr>
      <a:lvl4pPr marL="1243013" indent="-214313" algn="l" defTabSz="685800" rtl="0" eaLnBrk="1" latinLnBrk="0" hangingPunct="1">
        <a:lnSpc>
          <a:spcPct val="90000"/>
        </a:lnSpc>
        <a:spcBef>
          <a:spcPts val="375"/>
        </a:spcBef>
        <a:buClr>
          <a:schemeClr val="bg2">
            <a:lumMod val="50000"/>
          </a:schemeClr>
        </a:buClr>
        <a:buFont typeface="Arial" panose="020B0604020202020204" pitchFamily="34" charset="0"/>
        <a:buChar char="•"/>
        <a:defRPr sz="1350" kern="1200">
          <a:solidFill>
            <a:schemeClr val="tx1">
              <a:lumMod val="90000"/>
              <a:lumOff val="10000"/>
            </a:schemeClr>
          </a:solidFill>
          <a:latin typeface="+mn-lt"/>
          <a:ea typeface="+mn-ea"/>
          <a:cs typeface="+mn-cs"/>
        </a:defRPr>
      </a:lvl4pPr>
      <a:lvl5pPr marL="1585913" indent="-214313" algn="l" defTabSz="685800" rtl="0" eaLnBrk="1" latinLnBrk="0" hangingPunct="1">
        <a:lnSpc>
          <a:spcPct val="90000"/>
        </a:lnSpc>
        <a:spcBef>
          <a:spcPts val="375"/>
        </a:spcBef>
        <a:buClr>
          <a:schemeClr val="bg2">
            <a:lumMod val="50000"/>
          </a:schemeClr>
        </a:buClr>
        <a:buFont typeface="Arial" panose="020B0604020202020204" pitchFamily="34" charset="0"/>
        <a:buChar char="•"/>
        <a:defRPr sz="1350" kern="1200">
          <a:solidFill>
            <a:schemeClr val="tx1">
              <a:lumMod val="90000"/>
              <a:lumOff val="10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fi-FI"/>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hyperlink" Target="https://finna.fi/Record/musketti.M012:KM9914: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hyperlink" Target="https://finna.fi/Record/musketti.M012:KM10732:1"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hyperlink" Target="https://finna.fi/Record/musketti.M012:KM28013:7096" TargetMode="External"/><Relationship Id="rId4" Type="http://schemas.openxmlformats.org/officeDocument/2006/relationships/image" Target="../media/image17.jpeg"/></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hyperlink" Target="https://finna.fi/Record/musketti.M012:KM2814:3"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hyperlink" Target="https://finna.fi/Record/musketti.M012:KM1996:55" TargetMode="External"/><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16.xml"/><Relationship Id="rId1" Type="http://schemas.openxmlformats.org/officeDocument/2006/relationships/slideLayout" Target="../slideLayouts/slideLayout9.xml"/><Relationship Id="rId5" Type="http://schemas.openxmlformats.org/officeDocument/2006/relationships/hyperlink" Target="https://finna.fi/Record/musketti.M012:KM2441:1" TargetMode="Externa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17.xml"/><Relationship Id="rId1" Type="http://schemas.openxmlformats.org/officeDocument/2006/relationships/slideLayout" Target="../slideLayouts/slideLayout9.xml"/><Relationship Id="rId5" Type="http://schemas.openxmlformats.org/officeDocument/2006/relationships/hyperlink" Target="https://finna.fi/Record/musketti.M012:KM2273:1" TargetMode="External"/><Relationship Id="rId4" Type="http://schemas.openxmlformats.org/officeDocument/2006/relationships/image" Target="../media/image20.jpeg"/></Relationships>
</file>

<file path=ppt/slides/_rels/slide18.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hyperlink" Target="https://finna.fi/Record/musketti.M012:KM38387:1" TargetMode="External"/><Relationship Id="rId5" Type="http://schemas.openxmlformats.org/officeDocument/2006/relationships/image" Target="../media/image22.tiff"/><Relationship Id="rId4" Type="http://schemas.openxmlformats.org/officeDocument/2006/relationships/image" Target="../media/image21.tiff"/></Relationships>
</file>

<file path=ppt/slides/_rels/slide1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13.xml"/><Relationship Id="rId4" Type="http://schemas.openxmlformats.org/officeDocument/2006/relationships/hyperlink" Target="https://finna.fi/Record/musketti.M012:KM6388:2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20.xml"/><Relationship Id="rId1" Type="http://schemas.openxmlformats.org/officeDocument/2006/relationships/slideLayout" Target="../slideLayouts/slideLayout13.xml"/><Relationship Id="rId5" Type="http://schemas.openxmlformats.org/officeDocument/2006/relationships/hyperlink" Target="https://finna.fi/Record/musketti.M012:KM6388:26" TargetMode="Externa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 Id="rId5" Type="http://schemas.openxmlformats.org/officeDocument/2006/relationships/hyperlink" Target="https://finna.fi/Record/musketti.M012:KM9135:35" TargetMode="External"/><Relationship Id="rId4" Type="http://schemas.openxmlformats.org/officeDocument/2006/relationships/image" Target="../media/image14.jpeg"/></Relationships>
</file>

<file path=ppt/slides/_rels/slide22.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22.xml"/><Relationship Id="rId1" Type="http://schemas.openxmlformats.org/officeDocument/2006/relationships/slideLayout" Target="../slideLayouts/slideLayout13.xml"/><Relationship Id="rId5" Type="http://schemas.openxmlformats.org/officeDocument/2006/relationships/hyperlink" Target="https://finna.fi/Record/musketti.M012:KM9914:1" TargetMode="External"/><Relationship Id="rId4" Type="http://schemas.openxmlformats.org/officeDocument/2006/relationships/image" Target="../media/image15.jpeg"/></Relationships>
</file>

<file path=ppt/slides/_rels/slide2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3.xml"/><Relationship Id="rId1" Type="http://schemas.openxmlformats.org/officeDocument/2006/relationships/slideLayout" Target="../slideLayouts/slideLayout13.xml"/><Relationship Id="rId4" Type="http://schemas.openxmlformats.org/officeDocument/2006/relationships/hyperlink" Target="https://finna.fi/Record/musketti.M012:KM10732:1"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finna.fi/List/730386"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5" Type="http://schemas.openxmlformats.org/officeDocument/2006/relationships/hyperlink" Target="https://finna.fi/Record/musketti.M012:KM10732:1" TargetMode="External"/><Relationship Id="rId4" Type="http://schemas.openxmlformats.org/officeDocument/2006/relationships/image" Target="../media/image25.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hyperlink" Target="https://finna.fi/Record/musketti.M012:KM28013:7096"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hyperlink" Target="https://finna.fi/Record/musketti.M012:KM1996:55" TargetMode="External"/><Relationship Id="rId5" Type="http://schemas.openxmlformats.org/officeDocument/2006/relationships/image" Target="../media/image6.jpeg"/><Relationship Id="rId4" Type="http://schemas.openxmlformats.org/officeDocument/2006/relationships/hyperlink" Target="https://finna.fi/Record/musketti.M012:KM2814:3"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9.xml"/><Relationship Id="rId6" Type="http://schemas.openxmlformats.org/officeDocument/2006/relationships/hyperlink" Target="https://finna.fi/Record/musketti.M012:KM2441:1" TargetMode="External"/><Relationship Id="rId5" Type="http://schemas.openxmlformats.org/officeDocument/2006/relationships/image" Target="../media/image9.jpeg"/><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hyperlink" Target="https://finna.fi/Record/musketti.M012:KM2273:1"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hyperlink" Target="https://finna.fi/Record/musketti.M012:KM38387:1" TargetMode="External"/><Relationship Id="rId4" Type="http://schemas.openxmlformats.org/officeDocument/2006/relationships/image" Target="../media/image12.tiff"/></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hyperlink" Target="https://finna.fi/Record/musketti.M012:KM6388:26"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hyperlink" Target="https://finna.fi/Record/musketti.M012:KM9135:35"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Otsikko"/>
          <p:cNvSpPr txBox="1">
            <a:spLocks noGrp="1"/>
          </p:cNvSpPr>
          <p:nvPr>
            <p:ph type="ctrTitle"/>
          </p:nvPr>
        </p:nvSpPr>
        <p:spPr>
          <a:xfrm>
            <a:off x="480150" y="915566"/>
            <a:ext cx="8183700" cy="2160240"/>
          </a:xfrm>
          <a:prstGeom prst="rect">
            <a:avLst/>
          </a:prstGeom>
        </p:spPr>
        <p:txBody>
          <a:bodyPr spcFirstLastPara="1" wrap="square" lIns="91425" tIns="91425" rIns="91425" bIns="91425" anchor="b" anchorCtr="0">
            <a:noAutofit/>
          </a:bodyPr>
          <a:lstStyle/>
          <a:p>
            <a:pPr lvl="0"/>
            <a:r>
              <a:rPr lang="sv-SE" dirty="0">
                <a:solidFill>
                  <a:schemeClr val="tx1"/>
                </a:solidFill>
                <a:latin typeface="+mj-lt"/>
              </a:rPr>
              <a:t>Nio mysterieföremål ur Nationalmuseums samlingar</a:t>
            </a:r>
            <a:endParaRPr lang="sv-SE" dirty="0">
              <a:latin typeface="+mj-lt"/>
              <a:ea typeface="Gill Sans SemiBold" charset="0"/>
              <a:cs typeface="Gill Sans SemiBold" charset="0"/>
            </a:endParaRPr>
          </a:p>
        </p:txBody>
      </p:sp>
      <p:sp>
        <p:nvSpPr>
          <p:cNvPr id="59" name="Tekstikehys"/>
          <p:cNvSpPr txBox="1">
            <a:spLocks noGrp="1"/>
          </p:cNvSpPr>
          <p:nvPr>
            <p:ph type="subTitle" idx="1"/>
          </p:nvPr>
        </p:nvSpPr>
        <p:spPr>
          <a:xfrm>
            <a:off x="365835" y="3315250"/>
            <a:ext cx="8412330" cy="861000"/>
          </a:xfrm>
          <a:prstGeom prst="rect">
            <a:avLst/>
          </a:prstGeom>
        </p:spPr>
        <p:txBody>
          <a:bodyPr spcFirstLastPara="1" wrap="square" lIns="91425" tIns="91425" rIns="91425" bIns="91425" anchor="t" anchorCtr="0">
            <a:noAutofit/>
          </a:bodyPr>
          <a:lstStyle/>
          <a:p>
            <a:pPr lvl="0">
              <a:spcBef>
                <a:spcPts val="0"/>
              </a:spcBef>
            </a:pPr>
            <a:r>
              <a:rPr lang="fi-FI" sz="2800" dirty="0" err="1">
                <a:solidFill>
                  <a:schemeClr val="bg2">
                    <a:lumMod val="10000"/>
                  </a:schemeClr>
                </a:solidFill>
                <a:latin typeface="+mj-lt"/>
                <a:ea typeface="Gill Sans" charset="0"/>
                <a:cs typeface="Gill Sans" charset="0"/>
              </a:rPr>
              <a:t>Kan</a:t>
            </a:r>
            <a:r>
              <a:rPr lang="fi-FI" sz="2800" dirty="0">
                <a:solidFill>
                  <a:schemeClr val="bg2">
                    <a:lumMod val="10000"/>
                  </a:schemeClr>
                </a:solidFill>
                <a:latin typeface="+mj-lt"/>
                <a:ea typeface="Gill Sans" charset="0"/>
                <a:cs typeface="Gill Sans" charset="0"/>
              </a:rPr>
              <a:t> du </a:t>
            </a:r>
            <a:r>
              <a:rPr lang="fi-FI" sz="2800" dirty="0" err="1">
                <a:solidFill>
                  <a:schemeClr val="bg2">
                    <a:lumMod val="10000"/>
                  </a:schemeClr>
                </a:solidFill>
                <a:latin typeface="+mj-lt"/>
                <a:ea typeface="Gill Sans" charset="0"/>
                <a:cs typeface="Gill Sans" charset="0"/>
              </a:rPr>
              <a:t>gissa</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vad</a:t>
            </a:r>
            <a:r>
              <a:rPr lang="fi-FI" sz="2800" dirty="0">
                <a:solidFill>
                  <a:schemeClr val="bg2">
                    <a:lumMod val="10000"/>
                  </a:schemeClr>
                </a:solidFill>
                <a:latin typeface="+mj-lt"/>
                <a:ea typeface="Gill Sans" charset="0"/>
                <a:cs typeface="Gill Sans" charset="0"/>
              </a:rPr>
              <a:t> de </a:t>
            </a:r>
            <a:r>
              <a:rPr lang="fi-FI" sz="2800" dirty="0" err="1">
                <a:solidFill>
                  <a:schemeClr val="bg2">
                    <a:lumMod val="10000"/>
                  </a:schemeClr>
                </a:solidFill>
                <a:latin typeface="+mj-lt"/>
                <a:ea typeface="Gill Sans" charset="0"/>
                <a:cs typeface="Gill Sans" charset="0"/>
              </a:rPr>
              <a:t>underliga</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föremålen</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har</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använts</a:t>
            </a:r>
            <a:r>
              <a:rPr lang="fi-FI" sz="2800" dirty="0">
                <a:solidFill>
                  <a:schemeClr val="bg2">
                    <a:lumMod val="10000"/>
                  </a:schemeClr>
                </a:solidFill>
                <a:latin typeface="+mj-lt"/>
                <a:ea typeface="Gill Sans" charset="0"/>
                <a:cs typeface="Gill Sans" charset="0"/>
              </a:rPr>
              <a:t> för? </a:t>
            </a:r>
          </a:p>
          <a:p>
            <a:pPr lvl="0">
              <a:spcBef>
                <a:spcPts val="0"/>
              </a:spcBef>
            </a:pPr>
            <a:r>
              <a:rPr lang="fi-FI" sz="2800" dirty="0" err="1">
                <a:solidFill>
                  <a:schemeClr val="bg2">
                    <a:lumMod val="10000"/>
                  </a:schemeClr>
                </a:solidFill>
                <a:latin typeface="+mj-lt"/>
                <a:ea typeface="Gill Sans" charset="0"/>
                <a:cs typeface="Gill Sans" charset="0"/>
              </a:rPr>
              <a:t>Hur</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många</a:t>
            </a:r>
            <a:r>
              <a:rPr lang="fi-FI" sz="2800" dirty="0">
                <a:solidFill>
                  <a:schemeClr val="bg2">
                    <a:lumMod val="10000"/>
                  </a:schemeClr>
                </a:solidFill>
                <a:latin typeface="+mj-lt"/>
                <a:ea typeface="Gill Sans" charset="0"/>
                <a:cs typeface="Gill Sans" charset="0"/>
              </a:rPr>
              <a:t> av </a:t>
            </a:r>
            <a:r>
              <a:rPr lang="fi-FI" sz="2800" dirty="0" err="1">
                <a:solidFill>
                  <a:schemeClr val="bg2">
                    <a:lumMod val="10000"/>
                  </a:schemeClr>
                </a:solidFill>
                <a:latin typeface="+mj-lt"/>
                <a:ea typeface="Gill Sans" charset="0"/>
                <a:cs typeface="Gill Sans" charset="0"/>
              </a:rPr>
              <a:t>dem</a:t>
            </a:r>
            <a:r>
              <a:rPr lang="fi-FI" sz="2800" dirty="0">
                <a:solidFill>
                  <a:schemeClr val="bg2">
                    <a:lumMod val="10000"/>
                  </a:schemeClr>
                </a:solidFill>
                <a:latin typeface="+mj-lt"/>
                <a:ea typeface="Gill Sans" charset="0"/>
                <a:cs typeface="Gill Sans" charset="0"/>
              </a:rPr>
              <a:t> </a:t>
            </a:r>
            <a:r>
              <a:rPr lang="fi-FI" sz="2800" dirty="0" err="1">
                <a:solidFill>
                  <a:schemeClr val="bg2">
                    <a:lumMod val="10000"/>
                  </a:schemeClr>
                </a:solidFill>
                <a:latin typeface="+mj-lt"/>
                <a:ea typeface="Gill Sans" charset="0"/>
                <a:cs typeface="Gill Sans" charset="0"/>
              </a:rPr>
              <a:t>känner</a:t>
            </a:r>
            <a:r>
              <a:rPr lang="fi-FI" sz="2800" dirty="0">
                <a:solidFill>
                  <a:schemeClr val="bg2">
                    <a:lumMod val="10000"/>
                  </a:schemeClr>
                </a:solidFill>
                <a:latin typeface="+mj-lt"/>
                <a:ea typeface="Gill Sans" charset="0"/>
                <a:cs typeface="Gill Sans" charset="0"/>
              </a:rPr>
              <a:t> du </a:t>
            </a:r>
            <a:r>
              <a:rPr lang="fi-FI" sz="2800" dirty="0" err="1">
                <a:solidFill>
                  <a:schemeClr val="bg2">
                    <a:lumMod val="10000"/>
                  </a:schemeClr>
                </a:solidFill>
                <a:latin typeface="+mj-lt"/>
                <a:ea typeface="Gill Sans" charset="0"/>
                <a:cs typeface="Gill Sans" charset="0"/>
              </a:rPr>
              <a:t>igen</a:t>
            </a:r>
            <a:r>
              <a:rPr lang="fi-FI" sz="2800" dirty="0">
                <a:solidFill>
                  <a:schemeClr val="bg2">
                    <a:lumMod val="10000"/>
                  </a:schemeClr>
                </a:solidFill>
                <a:latin typeface="+mj-lt"/>
                <a:ea typeface="Gill Sans" charset="0"/>
                <a:cs typeface="Gill Sans" charset="0"/>
              </a:rPr>
              <a:t>?</a:t>
            </a:r>
          </a:p>
        </p:txBody>
      </p:sp>
    </p:spTree>
    <p:extLst>
      <p:ext uri="{BB962C8B-B14F-4D97-AF65-F5344CB8AC3E}">
        <p14:creationId xmlns:p14="http://schemas.microsoft.com/office/powerpoint/2010/main" val="4052606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575B83E4-5AC9-0047-8C41-EF4AFDAD3A1B}"/>
              </a:ext>
            </a:extLst>
          </p:cNvPr>
          <p:cNvSpPr>
            <a:spLocks noGrp="1"/>
          </p:cNvSpPr>
          <p:nvPr>
            <p:ph type="title"/>
          </p:nvPr>
        </p:nvSpPr>
        <p:spPr>
          <a:xfrm>
            <a:off x="323528" y="1923678"/>
            <a:ext cx="3744416" cy="648072"/>
          </a:xfrm>
        </p:spPr>
        <p:txBody>
          <a:bodyPr>
            <a:normAutofit fontScale="90000"/>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8</a:t>
            </a:r>
            <a:endParaRPr lang="fi-FI" sz="3600" dirty="0">
              <a:latin typeface="+mj-lt"/>
            </a:endParaRPr>
          </a:p>
        </p:txBody>
      </p:sp>
      <p:sp>
        <p:nvSpPr>
          <p:cNvPr id="6" name="Teksti">
            <a:extLst>
              <a:ext uri="{FF2B5EF4-FFF2-40B4-BE49-F238E27FC236}">
                <a16:creationId xmlns:a16="http://schemas.microsoft.com/office/drawing/2014/main" id="{8EE05A19-AF0B-9840-82E0-75C853509742}"/>
              </a:ext>
            </a:extLst>
          </p:cNvPr>
          <p:cNvSpPr txBox="1"/>
          <p:nvPr/>
        </p:nvSpPr>
        <p:spPr>
          <a:xfrm>
            <a:off x="323528" y="2571750"/>
            <a:ext cx="3744416" cy="1015663"/>
          </a:xfrm>
          <a:prstGeom prst="rect">
            <a:avLst/>
          </a:prstGeom>
          <a:noFill/>
        </p:spPr>
        <p:txBody>
          <a:bodyPr wrap="square" rtlCol="0">
            <a:spAutoFit/>
          </a:bodyPr>
          <a:lstStyle/>
          <a:p>
            <a:pPr algn="ctr"/>
            <a:r>
              <a:rPr lang="fi-FI" sz="2000" b="1" u="sng" dirty="0" err="1">
                <a:solidFill>
                  <a:schemeClr val="tx1">
                    <a:lumMod val="90000"/>
                    <a:lumOff val="10000"/>
                  </a:schemeClr>
                </a:solidFill>
              </a:rPr>
              <a:t>Föremålets</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storlek</a:t>
            </a:r>
            <a:r>
              <a:rPr lang="fi-FI" sz="2000" b="1" u="sng" dirty="0">
                <a:solidFill>
                  <a:schemeClr val="tx1">
                    <a:lumMod val="90000"/>
                    <a:lumOff val="10000"/>
                  </a:schemeClr>
                </a:solidFill>
              </a:rPr>
              <a:t>: </a:t>
            </a:r>
          </a:p>
          <a:p>
            <a:pPr algn="ctr"/>
            <a:r>
              <a:rPr lang="fi-FI" sz="2000" dirty="0" err="1">
                <a:solidFill>
                  <a:schemeClr val="tx1">
                    <a:lumMod val="90000"/>
                    <a:lumOff val="10000"/>
                  </a:schemeClr>
                </a:solidFill>
              </a:rPr>
              <a:t>längd</a:t>
            </a:r>
            <a:r>
              <a:rPr lang="fi-FI" sz="2000" dirty="0">
                <a:solidFill>
                  <a:schemeClr val="tx1">
                    <a:lumMod val="90000"/>
                    <a:lumOff val="10000"/>
                  </a:schemeClr>
                </a:solidFill>
              </a:rPr>
              <a:t> 46 mm</a:t>
            </a:r>
          </a:p>
          <a:p>
            <a:pPr algn="ctr"/>
            <a:r>
              <a:rPr lang="fi-FI" sz="2000" dirty="0" err="1">
                <a:solidFill>
                  <a:schemeClr val="tx1">
                    <a:lumMod val="90000"/>
                    <a:lumOff val="10000"/>
                  </a:schemeClr>
                </a:solidFill>
              </a:rPr>
              <a:t>bredd</a:t>
            </a:r>
            <a:r>
              <a:rPr lang="fi-FI" sz="2000" dirty="0">
                <a:solidFill>
                  <a:schemeClr val="tx1">
                    <a:lumMod val="90000"/>
                    <a:lumOff val="10000"/>
                  </a:schemeClr>
                </a:solidFill>
              </a:rPr>
              <a:t> 32–36 mm</a:t>
            </a:r>
          </a:p>
        </p:txBody>
      </p:sp>
      <p:pic>
        <p:nvPicPr>
          <p:cNvPr id="5" name="Kuva" descr="Mysterieföremål av grönaktigt grönskiffer mot blå bakgrund. Långsmalt föremål. Tvärsnittet är triangelformat och eggens ände är kantig. Fåran är lika lång som vapnet och alltigenom slipad. Ytan har en matt glans.  Längd 426,50 millimeter, bredd ca 36 millimeter.">
            <a:extLst>
              <a:ext uri="{FF2B5EF4-FFF2-40B4-BE49-F238E27FC236}">
                <a16:creationId xmlns:a16="http://schemas.microsoft.com/office/drawing/2014/main" id="{393FC708-26A1-8D40-8D4E-3FC8AC3061D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41352" y="1360891"/>
            <a:ext cx="2709576" cy="1773646"/>
          </a:xfrm>
          <a:prstGeom prst="rect">
            <a:avLst/>
          </a:prstGeom>
        </p:spPr>
      </p:pic>
      <p:sp>
        <p:nvSpPr>
          <p:cNvPr id="8" name="Kuvan lähdeviittaus">
            <a:extLst>
              <a:ext uri="{FF2B5EF4-FFF2-40B4-BE49-F238E27FC236}">
                <a16:creationId xmlns:a16="http://schemas.microsoft.com/office/drawing/2014/main" id="{3647EA41-6FFD-4D40-A344-A23F990085EB}"/>
              </a:ext>
            </a:extLst>
          </p:cNvPr>
          <p:cNvSpPr txBox="1"/>
          <p:nvPr/>
        </p:nvSpPr>
        <p:spPr>
          <a:xfrm>
            <a:off x="4644008" y="3291830"/>
            <a:ext cx="4251128"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4"/>
              </a:rPr>
              <a:t>länk till föremålets sidan</a:t>
            </a:r>
            <a:endParaRPr lang="fi-FI" sz="1600" dirty="0">
              <a:solidFill>
                <a:srgbClr val="7030A0"/>
              </a:solidFill>
            </a:endParaRPr>
          </a:p>
        </p:txBody>
      </p:sp>
      <p:sp>
        <p:nvSpPr>
          <p:cNvPr id="9" name="Slide Number Placeholder 8">
            <a:extLst>
              <a:ext uri="{FF2B5EF4-FFF2-40B4-BE49-F238E27FC236}">
                <a16:creationId xmlns:a16="http://schemas.microsoft.com/office/drawing/2014/main" id="{7D189D46-A57F-014B-95FA-A42743E0C468}"/>
              </a:ext>
            </a:extLst>
          </p:cNvPr>
          <p:cNvSpPr>
            <a:spLocks noGrp="1"/>
          </p:cNvSpPr>
          <p:nvPr>
            <p:ph type="sldNum" sz="quarter" idx="4"/>
          </p:nvPr>
        </p:nvSpPr>
        <p:spPr/>
        <p:txBody>
          <a:bodyPr/>
          <a:lstStyle/>
          <a:p>
            <a:pPr algn="r"/>
            <a:fld id="{00000000-1234-1234-1234-123412341234}" type="slidenum">
              <a:rPr lang="fi" smtClean="0"/>
              <a:pPr algn="r"/>
              <a:t>9</a:t>
            </a:fld>
            <a:endParaRPr lang="fi" dirty="0"/>
          </a:p>
        </p:txBody>
      </p:sp>
    </p:spTree>
    <p:extLst>
      <p:ext uri="{BB962C8B-B14F-4D97-AF65-F5344CB8AC3E}">
        <p14:creationId xmlns:p14="http://schemas.microsoft.com/office/powerpoint/2010/main" val="3028690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82F32B3D-EFF8-DF47-AFF3-2539880B7128}"/>
              </a:ext>
            </a:extLst>
          </p:cNvPr>
          <p:cNvSpPr>
            <a:spLocks noGrp="1"/>
          </p:cNvSpPr>
          <p:nvPr>
            <p:ph type="title"/>
          </p:nvPr>
        </p:nvSpPr>
        <p:spPr>
          <a:xfrm>
            <a:off x="323528" y="1923678"/>
            <a:ext cx="3744416" cy="648072"/>
          </a:xfrm>
        </p:spPr>
        <p:txBody>
          <a:bodyPr>
            <a:normAutofit fontScale="90000"/>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9</a:t>
            </a:r>
            <a:endParaRPr lang="fi-FI" sz="3600" dirty="0">
              <a:latin typeface="+mj-lt"/>
            </a:endParaRPr>
          </a:p>
        </p:txBody>
      </p:sp>
      <p:sp>
        <p:nvSpPr>
          <p:cNvPr id="6" name="Teksti">
            <a:extLst>
              <a:ext uri="{FF2B5EF4-FFF2-40B4-BE49-F238E27FC236}">
                <a16:creationId xmlns:a16="http://schemas.microsoft.com/office/drawing/2014/main" id="{20FEE006-901F-1A4B-858D-38DC8C933683}"/>
              </a:ext>
            </a:extLst>
          </p:cNvPr>
          <p:cNvSpPr txBox="1"/>
          <p:nvPr/>
        </p:nvSpPr>
        <p:spPr>
          <a:xfrm>
            <a:off x="323528" y="2571750"/>
            <a:ext cx="3744416" cy="1015663"/>
          </a:xfrm>
          <a:prstGeom prst="rect">
            <a:avLst/>
          </a:prstGeom>
          <a:noFill/>
        </p:spPr>
        <p:txBody>
          <a:bodyPr wrap="square" rtlCol="0">
            <a:spAutoFit/>
          </a:bodyPr>
          <a:lstStyle/>
          <a:p>
            <a:pPr algn="ctr"/>
            <a:r>
              <a:rPr lang="fi-FI" sz="2000" b="1" u="sng" dirty="0" err="1">
                <a:solidFill>
                  <a:schemeClr val="tx1">
                    <a:lumMod val="90000"/>
                    <a:lumOff val="10000"/>
                  </a:schemeClr>
                </a:solidFill>
              </a:rPr>
              <a:t>Storleken</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på</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föremålet</a:t>
            </a:r>
            <a:r>
              <a:rPr lang="fi-FI" sz="2000" b="1" u="sng" dirty="0">
                <a:solidFill>
                  <a:schemeClr val="tx1">
                    <a:lumMod val="90000"/>
                    <a:lumOff val="10000"/>
                  </a:schemeClr>
                </a:solidFill>
              </a:rPr>
              <a:t> i </a:t>
            </a:r>
            <a:r>
              <a:rPr lang="fi-FI" sz="2000" b="1" u="sng" dirty="0" err="1">
                <a:solidFill>
                  <a:schemeClr val="tx1">
                    <a:lumMod val="90000"/>
                    <a:lumOff val="10000"/>
                  </a:schemeClr>
                </a:solidFill>
              </a:rPr>
              <a:t>vänstra</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övre</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hörnet</a:t>
            </a:r>
            <a:r>
              <a:rPr lang="fi-FI" sz="2000" b="1" u="sng" dirty="0">
                <a:solidFill>
                  <a:schemeClr val="tx1">
                    <a:lumMod val="90000"/>
                    <a:lumOff val="10000"/>
                  </a:schemeClr>
                </a:solidFill>
              </a:rPr>
              <a:t>: </a:t>
            </a:r>
          </a:p>
          <a:p>
            <a:pPr algn="ctr"/>
            <a:r>
              <a:rPr lang="fi-FI" sz="2000" dirty="0" err="1">
                <a:solidFill>
                  <a:schemeClr val="tx1">
                    <a:lumMod val="90000"/>
                    <a:lumOff val="10000"/>
                  </a:schemeClr>
                </a:solidFill>
              </a:rPr>
              <a:t>bredd</a:t>
            </a:r>
            <a:r>
              <a:rPr lang="fi-FI" sz="2000" dirty="0">
                <a:solidFill>
                  <a:schemeClr val="tx1">
                    <a:lumMod val="90000"/>
                    <a:lumOff val="10000"/>
                  </a:schemeClr>
                </a:solidFill>
              </a:rPr>
              <a:t> </a:t>
            </a:r>
            <a:r>
              <a:rPr lang="fi-FI" sz="2000" dirty="0" err="1">
                <a:solidFill>
                  <a:schemeClr val="tx1">
                    <a:lumMod val="90000"/>
                    <a:lumOff val="10000"/>
                  </a:schemeClr>
                </a:solidFill>
              </a:rPr>
              <a:t>ca</a:t>
            </a:r>
            <a:r>
              <a:rPr lang="fi-FI" sz="2000" dirty="0">
                <a:solidFill>
                  <a:schemeClr val="tx1">
                    <a:lumMod val="90000"/>
                    <a:lumOff val="10000"/>
                  </a:schemeClr>
                </a:solidFill>
              </a:rPr>
              <a:t> 25 cm</a:t>
            </a:r>
          </a:p>
        </p:txBody>
      </p:sp>
      <p:pic>
        <p:nvPicPr>
          <p:cNvPr id="5" name="Kuva" descr="Två föremål som består av åtta välvda ringar och i mitten en del som sammankopplar ringarna. Den större av de två är cirka 25 cm bred. På ringarnas yta finns ett spiralliknande mönster. Dessutom fem cirkelformade slitna föremål och två tunna föremål varav det ena är cirkelformat och det andra rakt.">
            <a:extLst>
              <a:ext uri="{FF2B5EF4-FFF2-40B4-BE49-F238E27FC236}">
                <a16:creationId xmlns:a16="http://schemas.microsoft.com/office/drawing/2014/main" id="{EBCEA81F-4BBA-AF47-B14E-D1F2DE2B02B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41351" y="807714"/>
            <a:ext cx="4262255" cy="2880000"/>
          </a:xfrm>
          <a:prstGeom prst="rect">
            <a:avLst/>
          </a:prstGeom>
        </p:spPr>
      </p:pic>
      <p:sp>
        <p:nvSpPr>
          <p:cNvPr id="8" name="Kuvan lähdeviittaus">
            <a:extLst>
              <a:ext uri="{FF2B5EF4-FFF2-40B4-BE49-F238E27FC236}">
                <a16:creationId xmlns:a16="http://schemas.microsoft.com/office/drawing/2014/main" id="{3647EA41-6FFD-4D40-A344-A23F990085EB}"/>
              </a:ext>
            </a:extLst>
          </p:cNvPr>
          <p:cNvSpPr txBox="1"/>
          <p:nvPr/>
        </p:nvSpPr>
        <p:spPr>
          <a:xfrm>
            <a:off x="4639120" y="3867894"/>
            <a:ext cx="4319999" cy="540220"/>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4"/>
              </a:rPr>
              <a:t>länk till föremålets sidan</a:t>
            </a:r>
            <a:endParaRPr lang="fi-FI" sz="1600" dirty="0">
              <a:solidFill>
                <a:srgbClr val="7030A0"/>
              </a:solidFill>
            </a:endParaRPr>
          </a:p>
        </p:txBody>
      </p:sp>
      <p:sp>
        <p:nvSpPr>
          <p:cNvPr id="9" name="Slide Number Placeholder 8">
            <a:extLst>
              <a:ext uri="{FF2B5EF4-FFF2-40B4-BE49-F238E27FC236}">
                <a16:creationId xmlns:a16="http://schemas.microsoft.com/office/drawing/2014/main" id="{CB407759-2E60-5C4C-BF4B-3A3F92CDFC4E}"/>
              </a:ext>
            </a:extLst>
          </p:cNvPr>
          <p:cNvSpPr>
            <a:spLocks noGrp="1"/>
          </p:cNvSpPr>
          <p:nvPr>
            <p:ph type="sldNum" sz="quarter" idx="4"/>
          </p:nvPr>
        </p:nvSpPr>
        <p:spPr/>
        <p:txBody>
          <a:bodyPr/>
          <a:lstStyle/>
          <a:p>
            <a:pPr algn="r"/>
            <a:fld id="{00000000-1234-1234-1234-123412341234}" type="slidenum">
              <a:rPr lang="fi" smtClean="0"/>
              <a:pPr algn="r"/>
              <a:t>10</a:t>
            </a:fld>
            <a:endParaRPr lang="fi" dirty="0"/>
          </a:p>
        </p:txBody>
      </p:sp>
    </p:spTree>
    <p:extLst>
      <p:ext uri="{BB962C8B-B14F-4D97-AF65-F5344CB8AC3E}">
        <p14:creationId xmlns:p14="http://schemas.microsoft.com/office/powerpoint/2010/main" val="2280012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2" name="Otsikko">
            <a:extLst>
              <a:ext uri="{FF2B5EF4-FFF2-40B4-BE49-F238E27FC236}">
                <a16:creationId xmlns:a16="http://schemas.microsoft.com/office/drawing/2014/main" id="{75E9F1FF-D35D-504C-99B0-040A2C8DD1F8}"/>
              </a:ext>
            </a:extLst>
          </p:cNvPr>
          <p:cNvSpPr>
            <a:spLocks noGrp="1"/>
          </p:cNvSpPr>
          <p:nvPr>
            <p:ph type="title"/>
          </p:nvPr>
        </p:nvSpPr>
        <p:spPr/>
        <p:txBody>
          <a:bodyPr>
            <a:normAutofit/>
          </a:bodyPr>
          <a:lstStyle/>
          <a:p>
            <a:r>
              <a:rPr lang="fi-FI" sz="5400" dirty="0" err="1">
                <a:latin typeface="+mj-lt"/>
              </a:rPr>
              <a:t>Svar</a:t>
            </a:r>
            <a:endParaRPr lang="fi-FI" sz="5400" dirty="0">
              <a:latin typeface="+mj-lt"/>
            </a:endParaRPr>
          </a:p>
        </p:txBody>
      </p:sp>
      <p:sp>
        <p:nvSpPr>
          <p:cNvPr id="6" name="Slide Number Placeholder 5">
            <a:extLst>
              <a:ext uri="{FF2B5EF4-FFF2-40B4-BE49-F238E27FC236}">
                <a16:creationId xmlns:a16="http://schemas.microsoft.com/office/drawing/2014/main" id="{C0687622-D4BF-B24C-BC6A-6B5D23C23127}"/>
              </a:ext>
            </a:extLst>
          </p:cNvPr>
          <p:cNvSpPr>
            <a:spLocks noGrp="1"/>
          </p:cNvSpPr>
          <p:nvPr>
            <p:ph type="sldNum" sz="quarter" idx="4"/>
          </p:nvPr>
        </p:nvSpPr>
        <p:spPr/>
        <p:txBody>
          <a:bodyPr/>
          <a:lstStyle/>
          <a:p>
            <a:pPr algn="r"/>
            <a:fld id="{00000000-1234-1234-1234-123412341234}" type="slidenum">
              <a:rPr lang="fi" smtClean="0"/>
              <a:pPr algn="r"/>
              <a:t>11</a:t>
            </a:fld>
            <a:endParaRPr lang="fi" dirty="0"/>
          </a:p>
        </p:txBody>
      </p:sp>
    </p:spTree>
    <p:extLst>
      <p:ext uri="{BB962C8B-B14F-4D97-AF65-F5344CB8AC3E}">
        <p14:creationId xmlns:p14="http://schemas.microsoft.com/office/powerpoint/2010/main" val="3371478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79512" y="123479"/>
            <a:ext cx="4176464" cy="504055"/>
          </a:xfrm>
        </p:spPr>
        <p:txBody>
          <a:bodyPr/>
          <a:lstStyle/>
          <a:p>
            <a:r>
              <a:rPr lang="fi-FI" dirty="0">
                <a:latin typeface="+mj-lt"/>
              </a:rPr>
              <a:t>1. </a:t>
            </a:r>
            <a:r>
              <a:rPr lang="fi-FI" dirty="0" err="1">
                <a:latin typeface="+mj-lt"/>
              </a:rPr>
              <a:t>Leridol</a:t>
            </a:r>
            <a:r>
              <a:rPr lang="fi-FI" dirty="0">
                <a:latin typeface="+mj-lt"/>
              </a:rPr>
              <a:t> – </a:t>
            </a:r>
            <a:r>
              <a:rPr lang="fi-FI" dirty="0" err="1">
                <a:latin typeface="+mj-lt"/>
              </a:rPr>
              <a:t>älg</a:t>
            </a:r>
            <a:endParaRPr lang="fi-FI" dirty="0">
              <a:latin typeface="+mj-lt"/>
            </a:endParaRPr>
          </a:p>
        </p:txBody>
      </p:sp>
      <p:sp>
        <p:nvSpPr>
          <p:cNvPr id="65" name="Teksti"/>
          <p:cNvSpPr txBox="1">
            <a:spLocks noGrp="1"/>
          </p:cNvSpPr>
          <p:nvPr>
            <p:ph type="body" sz="half" idx="2"/>
          </p:nvPr>
        </p:nvSpPr>
        <p:spPr>
          <a:xfrm>
            <a:off x="179512" y="627534"/>
            <a:ext cx="5544616" cy="3774207"/>
          </a:xfrm>
          <a:prstGeom prst="rect">
            <a:avLst/>
          </a:prstGeom>
        </p:spPr>
        <p:txBody>
          <a:bodyPr spcFirstLastPara="1" wrap="square" lIns="91425" tIns="91425" rIns="91425" bIns="91425" anchor="t" anchorCtr="0">
            <a:noAutofit/>
          </a:bodyPr>
          <a:lstStyle/>
          <a:p>
            <a:pPr marL="342900" indent="-342900">
              <a:buFont typeface="Arial" panose="020B0604020202020204" pitchFamily="34" charset="0"/>
              <a:buChar char="•"/>
            </a:pPr>
            <a:r>
              <a:rPr lang="fi-FI" sz="2000" dirty="0" err="1"/>
              <a:t>Neolitikum</a:t>
            </a:r>
            <a:r>
              <a:rPr lang="fi-FI" sz="2000" dirty="0"/>
              <a:t> (</a:t>
            </a:r>
            <a:r>
              <a:rPr lang="fi-FI" sz="2000" dirty="0" err="1"/>
              <a:t>stenåldern</a:t>
            </a:r>
            <a:r>
              <a:rPr lang="fi-FI" sz="2000" dirty="0"/>
              <a:t>).</a:t>
            </a:r>
          </a:p>
          <a:p>
            <a:pPr marL="342900" indent="-342900">
              <a:buFont typeface="Arial" panose="020B0604020202020204" pitchFamily="34" charset="0"/>
              <a:buChar char="•"/>
            </a:pPr>
            <a:r>
              <a:rPr lang="fi-FI" sz="2000" dirty="0" err="1"/>
              <a:t>Leridoler</a:t>
            </a:r>
            <a:r>
              <a:rPr lang="fi-FI" sz="2000" dirty="0"/>
              <a:t> </a:t>
            </a:r>
            <a:r>
              <a:rPr lang="fi-FI" sz="2000" dirty="0" err="1"/>
              <a:t>är</a:t>
            </a:r>
            <a:r>
              <a:rPr lang="fi-FI" sz="2000" dirty="0"/>
              <a:t> </a:t>
            </a:r>
            <a:r>
              <a:rPr lang="fi-FI" sz="2000" dirty="0" err="1"/>
              <a:t>stenåldersföremål</a:t>
            </a:r>
            <a:r>
              <a:rPr lang="fi-FI" sz="2000" dirty="0"/>
              <a:t> av </a:t>
            </a:r>
            <a:r>
              <a:rPr lang="fi-FI" sz="2000" dirty="0" err="1"/>
              <a:t>lera</a:t>
            </a:r>
            <a:r>
              <a:rPr lang="fi-FI" sz="2000" dirty="0"/>
              <a:t> </a:t>
            </a:r>
            <a:r>
              <a:rPr lang="fi-FI" sz="2000" dirty="0" err="1"/>
              <a:t>som</a:t>
            </a:r>
            <a:r>
              <a:rPr lang="fi-FI" sz="2000" dirty="0"/>
              <a:t> </a:t>
            </a:r>
            <a:r>
              <a:rPr lang="fi-FI" sz="2000" dirty="0" err="1"/>
              <a:t>ofta</a:t>
            </a:r>
            <a:r>
              <a:rPr lang="fi-FI" sz="2000" dirty="0"/>
              <a:t> </a:t>
            </a:r>
            <a:r>
              <a:rPr lang="fi-FI" sz="2000" dirty="0" err="1"/>
              <a:t>har</a:t>
            </a:r>
            <a:r>
              <a:rPr lang="fi-FI" sz="2000" dirty="0"/>
              <a:t> ett </a:t>
            </a:r>
            <a:r>
              <a:rPr lang="fi-FI" sz="2000" dirty="0" err="1"/>
              <a:t>människohuvud</a:t>
            </a:r>
            <a:r>
              <a:rPr lang="fi-FI" sz="2000" dirty="0"/>
              <a:t> </a:t>
            </a:r>
            <a:r>
              <a:rPr lang="fi-FI" sz="2000" dirty="0" err="1"/>
              <a:t>och</a:t>
            </a:r>
            <a:r>
              <a:rPr lang="fi-FI" sz="2000" dirty="0"/>
              <a:t> en </a:t>
            </a:r>
            <a:r>
              <a:rPr lang="fi-FI" sz="2000" dirty="0" err="1"/>
              <a:t>krökt</a:t>
            </a:r>
            <a:r>
              <a:rPr lang="fi-FI" sz="2000" dirty="0"/>
              <a:t> </a:t>
            </a:r>
            <a:r>
              <a:rPr lang="fi-FI" sz="2000" dirty="0" err="1"/>
              <a:t>kropp</a:t>
            </a:r>
            <a:r>
              <a:rPr lang="fi-FI" sz="2000" dirty="0"/>
              <a:t> </a:t>
            </a:r>
            <a:r>
              <a:rPr lang="fi-FI" sz="2000" dirty="0" err="1"/>
              <a:t>som</a:t>
            </a:r>
            <a:r>
              <a:rPr lang="fi-FI" sz="2000" dirty="0"/>
              <a:t> </a:t>
            </a:r>
            <a:r>
              <a:rPr lang="fi-FI" sz="2000" dirty="0" err="1"/>
              <a:t>liknar</a:t>
            </a:r>
            <a:r>
              <a:rPr lang="fi-FI" sz="2000" dirty="0"/>
              <a:t> en </a:t>
            </a:r>
            <a:r>
              <a:rPr lang="fi-FI" sz="2000" dirty="0" err="1"/>
              <a:t>larv</a:t>
            </a:r>
            <a:r>
              <a:rPr lang="fi-FI" sz="2000" dirty="0"/>
              <a:t>.</a:t>
            </a:r>
          </a:p>
          <a:p>
            <a:pPr marL="342900" indent="-342900">
              <a:buFont typeface="Arial" panose="020B0604020202020204" pitchFamily="34" charset="0"/>
              <a:buChar char="•"/>
            </a:pPr>
            <a:r>
              <a:rPr lang="fi-FI" sz="2000" dirty="0"/>
              <a:t>Man </a:t>
            </a:r>
            <a:r>
              <a:rPr lang="fi-FI" sz="2000" dirty="0" err="1"/>
              <a:t>har</a:t>
            </a:r>
            <a:r>
              <a:rPr lang="fi-FI" sz="2000" dirty="0"/>
              <a:t> </a:t>
            </a:r>
            <a:r>
              <a:rPr lang="fi-FI" sz="2000" dirty="0" err="1"/>
              <a:t>även</a:t>
            </a:r>
            <a:r>
              <a:rPr lang="fi-FI" sz="2000" dirty="0"/>
              <a:t> </a:t>
            </a:r>
            <a:r>
              <a:rPr lang="fi-FI" sz="2000" dirty="0" err="1"/>
              <a:t>hittat</a:t>
            </a:r>
            <a:r>
              <a:rPr lang="fi-FI" sz="2000" dirty="0"/>
              <a:t> </a:t>
            </a:r>
            <a:r>
              <a:rPr lang="fi-FI" sz="2000" dirty="0" err="1"/>
              <a:t>några</a:t>
            </a:r>
            <a:r>
              <a:rPr lang="fi-FI" sz="2000" dirty="0"/>
              <a:t> </a:t>
            </a:r>
            <a:r>
              <a:rPr lang="fi-FI" sz="2000" dirty="0" err="1"/>
              <a:t>lerföremål</a:t>
            </a:r>
            <a:r>
              <a:rPr lang="fi-FI" sz="2000" dirty="0"/>
              <a:t> </a:t>
            </a:r>
            <a:r>
              <a:rPr lang="fi-FI" sz="2000" dirty="0" err="1"/>
              <a:t>formade</a:t>
            </a:r>
            <a:r>
              <a:rPr lang="fi-FI" sz="2000" dirty="0"/>
              <a:t> </a:t>
            </a:r>
            <a:r>
              <a:rPr lang="fi-FI" sz="2000" dirty="0" err="1"/>
              <a:t>som</a:t>
            </a:r>
            <a:r>
              <a:rPr lang="fi-FI" sz="2000" dirty="0"/>
              <a:t> </a:t>
            </a:r>
            <a:r>
              <a:rPr lang="fi-FI" sz="2000" dirty="0" err="1"/>
              <a:t>djur</a:t>
            </a:r>
            <a:r>
              <a:rPr lang="fi-FI" sz="2000" dirty="0"/>
              <a:t>, </a:t>
            </a:r>
            <a:r>
              <a:rPr lang="fi-FI" sz="2000" dirty="0" err="1"/>
              <a:t>till</a:t>
            </a:r>
            <a:r>
              <a:rPr lang="fi-FI" sz="2000" dirty="0"/>
              <a:t> </a:t>
            </a:r>
            <a:r>
              <a:rPr lang="fi-FI" sz="2000" dirty="0" err="1"/>
              <a:t>exempel</a:t>
            </a:r>
            <a:r>
              <a:rPr lang="fi-FI" sz="2000" dirty="0"/>
              <a:t> </a:t>
            </a:r>
            <a:r>
              <a:rPr lang="fi-FI" sz="2000" dirty="0" err="1"/>
              <a:t>den</a:t>
            </a:r>
            <a:r>
              <a:rPr lang="fi-FI" sz="2000" dirty="0"/>
              <a:t> </a:t>
            </a:r>
            <a:r>
              <a:rPr lang="fi-FI" sz="2000" dirty="0" err="1"/>
              <a:t>här</a:t>
            </a:r>
            <a:r>
              <a:rPr lang="fi-FI" sz="2000" dirty="0"/>
              <a:t> </a:t>
            </a:r>
            <a:r>
              <a:rPr lang="fi-FI" sz="2000" dirty="0" err="1"/>
              <a:t>älgen</a:t>
            </a:r>
            <a:r>
              <a:rPr lang="fi-FI" sz="2000" dirty="0"/>
              <a:t>.</a:t>
            </a:r>
          </a:p>
          <a:p>
            <a:pPr marL="342900" indent="-342900">
              <a:buFont typeface="Arial" panose="020B0604020202020204" pitchFamily="34" charset="0"/>
              <a:buChar char="•"/>
            </a:pPr>
            <a:r>
              <a:rPr lang="fi-FI" sz="2000" dirty="0" err="1"/>
              <a:t>Föremålet</a:t>
            </a:r>
            <a:r>
              <a:rPr lang="fi-FI" sz="2000" dirty="0"/>
              <a:t> </a:t>
            </a:r>
            <a:r>
              <a:rPr lang="fi-FI" sz="2000" dirty="0" err="1"/>
              <a:t>är</a:t>
            </a:r>
            <a:r>
              <a:rPr lang="fi-FI" sz="2000" dirty="0"/>
              <a:t> 60 mm </a:t>
            </a:r>
            <a:r>
              <a:rPr lang="fi-FI" sz="2000" dirty="0" err="1"/>
              <a:t>högt</a:t>
            </a:r>
            <a:r>
              <a:rPr lang="fi-FI" sz="2000" dirty="0"/>
              <a:t> </a:t>
            </a:r>
            <a:r>
              <a:rPr lang="fi-FI" sz="2000" dirty="0" err="1"/>
              <a:t>och</a:t>
            </a:r>
            <a:r>
              <a:rPr lang="fi-FI" sz="2000" dirty="0"/>
              <a:t> 80 mm </a:t>
            </a:r>
            <a:r>
              <a:rPr lang="fi-FI" sz="2000" dirty="0" err="1"/>
              <a:t>brett</a:t>
            </a:r>
            <a:r>
              <a:rPr lang="fi-FI" sz="2000" dirty="0"/>
              <a:t>.</a:t>
            </a:r>
          </a:p>
          <a:p>
            <a:pPr marL="342900" indent="-342900">
              <a:buFont typeface="Arial" panose="020B0604020202020204" pitchFamily="34" charset="0"/>
              <a:buChar char="•"/>
            </a:pPr>
            <a:r>
              <a:rPr lang="fi-FI" sz="2000" dirty="0"/>
              <a:t>Man </a:t>
            </a:r>
            <a:r>
              <a:rPr lang="fi-FI" sz="2000" dirty="0" err="1"/>
              <a:t>känner</a:t>
            </a:r>
            <a:r>
              <a:rPr lang="fi-FI" sz="2000" dirty="0"/>
              <a:t> </a:t>
            </a:r>
            <a:r>
              <a:rPr lang="fi-FI" sz="2000" dirty="0" err="1"/>
              <a:t>inte</a:t>
            </a:r>
            <a:r>
              <a:rPr lang="fi-FI" sz="2000" dirty="0"/>
              <a:t> </a:t>
            </a:r>
            <a:r>
              <a:rPr lang="fi-FI" sz="2000" dirty="0" err="1"/>
              <a:t>till</a:t>
            </a:r>
            <a:r>
              <a:rPr lang="fi-FI" sz="2000" dirty="0"/>
              <a:t> </a:t>
            </a:r>
            <a:r>
              <a:rPr lang="fi-FI" sz="2000" dirty="0" err="1"/>
              <a:t>vilken</a:t>
            </a:r>
            <a:r>
              <a:rPr lang="fi-FI" sz="2000" dirty="0"/>
              <a:t> </a:t>
            </a:r>
            <a:r>
              <a:rPr lang="fi-FI" sz="2000" dirty="0" err="1"/>
              <a:t>betydelse</a:t>
            </a:r>
            <a:r>
              <a:rPr lang="fi-FI" sz="2000" dirty="0"/>
              <a:t> </a:t>
            </a:r>
            <a:r>
              <a:rPr lang="fi-FI" sz="2000" dirty="0" err="1"/>
              <a:t>föremålen</a:t>
            </a:r>
            <a:r>
              <a:rPr lang="fi-FI" sz="2000" dirty="0"/>
              <a:t> </a:t>
            </a:r>
            <a:r>
              <a:rPr lang="fi-FI" sz="2000" dirty="0" err="1"/>
              <a:t>hade</a:t>
            </a:r>
            <a:r>
              <a:rPr lang="fi-FI" sz="2000" dirty="0"/>
              <a:t> för </a:t>
            </a:r>
            <a:r>
              <a:rPr lang="fi-FI" sz="2000" dirty="0" err="1"/>
              <a:t>stenåldersmänniskorna</a:t>
            </a:r>
            <a:r>
              <a:rPr lang="fi-FI" sz="2000" dirty="0"/>
              <a:t>.</a:t>
            </a:r>
          </a:p>
          <a:p>
            <a:pPr marL="342900" indent="-342900">
              <a:buFont typeface="Arial" panose="020B0604020202020204" pitchFamily="34" charset="0"/>
              <a:buChar char="•"/>
            </a:pPr>
            <a:endParaRPr lang="fi-FI" sz="2000" dirty="0"/>
          </a:p>
          <a:p>
            <a:r>
              <a:rPr lang="fi-FI" sz="2000" dirty="0">
                <a:solidFill>
                  <a:schemeClr val="tx1">
                    <a:lumMod val="90000"/>
                    <a:lumOff val="10000"/>
                  </a:schemeClr>
                </a:solidFill>
                <a:hlinkClick r:id="rId3"/>
              </a:rPr>
              <a:t>Mer information: finna.fi favoritlistan  </a:t>
            </a:r>
            <a:endParaRPr lang="fi-FI" sz="2000" dirty="0">
              <a:solidFill>
                <a:schemeClr val="tx1">
                  <a:lumMod val="90000"/>
                  <a:lumOff val="10000"/>
                </a:schemeClr>
              </a:solidFill>
            </a:endParaRPr>
          </a:p>
        </p:txBody>
      </p:sp>
      <p:pic>
        <p:nvPicPr>
          <p:cNvPr id="3" name="Kuva" descr="Arkeologiskt hantverksfynd. Keramikföremål av lera. Formen påminner om en älg. Höjd 60 millimeter, bredd 80 millimete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940152" y="915566"/>
            <a:ext cx="2484276" cy="165618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6" name="Kuvan lähdeviittaus">
            <a:extLst>
              <a:ext uri="{FF2B5EF4-FFF2-40B4-BE49-F238E27FC236}">
                <a16:creationId xmlns:a16="http://schemas.microsoft.com/office/drawing/2014/main" id="{A5F5D06A-B953-7E42-A96A-A66FA245061D}"/>
              </a:ext>
            </a:extLst>
          </p:cNvPr>
          <p:cNvSpPr/>
          <p:nvPr/>
        </p:nvSpPr>
        <p:spPr>
          <a:xfrm>
            <a:off x="5868143" y="2645477"/>
            <a:ext cx="3349417" cy="830997"/>
          </a:xfrm>
          <a:prstGeom prst="rect">
            <a:avLst/>
          </a:prstGeom>
        </p:spPr>
        <p:txBody>
          <a:bodyPr wrap="square">
            <a:sp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5"/>
              </a:rPr>
              <a:t>länk till föremålets sidan</a:t>
            </a:r>
            <a:endParaRPr lang="fi-FI" sz="1600" dirty="0">
              <a:solidFill>
                <a:srgbClr val="7030A0"/>
              </a:solidFill>
            </a:endParaRPr>
          </a:p>
        </p:txBody>
      </p:sp>
      <p:sp>
        <p:nvSpPr>
          <p:cNvPr id="8" name="Slide Number Placeholder 7">
            <a:extLst>
              <a:ext uri="{FF2B5EF4-FFF2-40B4-BE49-F238E27FC236}">
                <a16:creationId xmlns:a16="http://schemas.microsoft.com/office/drawing/2014/main" id="{7D2B6A27-9C7B-134F-928D-77C26C02D8AF}"/>
              </a:ext>
            </a:extLst>
          </p:cNvPr>
          <p:cNvSpPr>
            <a:spLocks noGrp="1"/>
          </p:cNvSpPr>
          <p:nvPr>
            <p:ph type="sldNum" sz="quarter" idx="4"/>
          </p:nvPr>
        </p:nvSpPr>
        <p:spPr/>
        <p:txBody>
          <a:bodyPr/>
          <a:lstStyle/>
          <a:p>
            <a:pPr algn="r"/>
            <a:fld id="{00000000-1234-1234-1234-123412341234}" type="slidenum">
              <a:rPr lang="fi" smtClean="0"/>
              <a:pPr algn="r"/>
              <a:t>12</a:t>
            </a:fld>
            <a:endParaRPr lang="fi" dirty="0"/>
          </a:p>
        </p:txBody>
      </p:sp>
    </p:spTree>
    <p:extLst>
      <p:ext uri="{BB962C8B-B14F-4D97-AF65-F5344CB8AC3E}">
        <p14:creationId xmlns:p14="http://schemas.microsoft.com/office/powerpoint/2010/main" val="386341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5">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P spid="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67281" y="118364"/>
            <a:ext cx="3832602" cy="514285"/>
          </a:xfrm>
        </p:spPr>
        <p:txBody>
          <a:bodyPr/>
          <a:lstStyle/>
          <a:p>
            <a:r>
              <a:rPr lang="fi-FI" dirty="0">
                <a:latin typeface="+mj-lt"/>
              </a:rPr>
              <a:t>2. </a:t>
            </a:r>
            <a:r>
              <a:rPr lang="fi-FI" dirty="0" err="1">
                <a:latin typeface="+mj-lt"/>
              </a:rPr>
              <a:t>Ovalt</a:t>
            </a:r>
            <a:r>
              <a:rPr lang="fi-FI" dirty="0">
                <a:latin typeface="+mj-lt"/>
              </a:rPr>
              <a:t> </a:t>
            </a:r>
            <a:r>
              <a:rPr lang="fi-FI" dirty="0" err="1">
                <a:latin typeface="+mj-lt"/>
              </a:rPr>
              <a:t>elddon</a:t>
            </a:r>
            <a:r>
              <a:rPr lang="fi-FI" dirty="0">
                <a:latin typeface="+mj-lt"/>
              </a:rPr>
              <a:t> 1/2</a:t>
            </a:r>
          </a:p>
        </p:txBody>
      </p:sp>
      <p:sp>
        <p:nvSpPr>
          <p:cNvPr id="65" name="Teksti"/>
          <p:cNvSpPr txBox="1">
            <a:spLocks noGrp="1"/>
          </p:cNvSpPr>
          <p:nvPr>
            <p:ph type="body" sz="half" idx="2"/>
          </p:nvPr>
        </p:nvSpPr>
        <p:spPr>
          <a:xfrm>
            <a:off x="167280" y="627534"/>
            <a:ext cx="5556847" cy="3816424"/>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fi-FI" sz="2000" dirty="0" err="1"/>
              <a:t>Elddon</a:t>
            </a:r>
            <a:r>
              <a:rPr lang="fi-FI" sz="2000" dirty="0"/>
              <a:t> </a:t>
            </a:r>
            <a:r>
              <a:rPr lang="fi-FI" sz="2000" dirty="0" err="1"/>
              <a:t>används</a:t>
            </a:r>
            <a:r>
              <a:rPr lang="fi-FI" sz="2000" dirty="0"/>
              <a:t> för </a:t>
            </a:r>
            <a:r>
              <a:rPr lang="fi-FI" sz="2000" dirty="0" err="1"/>
              <a:t>att</a:t>
            </a:r>
            <a:r>
              <a:rPr lang="fi-FI" sz="2000" dirty="0"/>
              <a:t> </a:t>
            </a:r>
            <a:r>
              <a:rPr lang="fi-FI" sz="2000" dirty="0" err="1"/>
              <a:t>slå</a:t>
            </a:r>
            <a:r>
              <a:rPr lang="fi-FI" sz="2000" dirty="0"/>
              <a:t> en </a:t>
            </a:r>
            <a:r>
              <a:rPr lang="fi-FI" sz="2000" dirty="0" err="1"/>
              <a:t>gnista</a:t>
            </a:r>
            <a:r>
              <a:rPr lang="fi-FI" sz="2000" dirty="0"/>
              <a:t> </a:t>
            </a:r>
            <a:r>
              <a:rPr lang="fi-FI" sz="2000" dirty="0" err="1"/>
              <a:t>och</a:t>
            </a:r>
            <a:r>
              <a:rPr lang="fi-FI" sz="2000" dirty="0"/>
              <a:t> </a:t>
            </a:r>
            <a:r>
              <a:rPr lang="fi-FI" sz="2000" dirty="0" err="1"/>
              <a:t>tända</a:t>
            </a:r>
            <a:r>
              <a:rPr lang="fi-FI" sz="2000" dirty="0"/>
              <a:t> </a:t>
            </a:r>
            <a:r>
              <a:rPr lang="fi-FI" sz="2000" dirty="0" err="1"/>
              <a:t>eld</a:t>
            </a:r>
            <a:r>
              <a:rPr lang="fi-FI" sz="2000" dirty="0"/>
              <a:t>. </a:t>
            </a:r>
          </a:p>
          <a:p>
            <a:pPr marL="285750" lvl="0" indent="-285750">
              <a:buFont typeface="Arial" panose="020B0604020202020204" pitchFamily="34" charset="0"/>
              <a:buChar char="•"/>
            </a:pPr>
            <a:r>
              <a:rPr lang="fi-FI" sz="2000" dirty="0"/>
              <a:t>Man </a:t>
            </a:r>
            <a:r>
              <a:rPr lang="fi-FI" sz="2000" dirty="0" err="1"/>
              <a:t>tror</a:t>
            </a:r>
            <a:r>
              <a:rPr lang="fi-FI" sz="2000" dirty="0"/>
              <a:t> </a:t>
            </a:r>
            <a:r>
              <a:rPr lang="fi-FI" sz="2000" dirty="0" err="1"/>
              <a:t>att</a:t>
            </a:r>
            <a:r>
              <a:rPr lang="fi-FI" sz="2000" dirty="0"/>
              <a:t> </a:t>
            </a:r>
            <a:r>
              <a:rPr lang="fi-FI" sz="2000" dirty="0" err="1"/>
              <a:t>ovala</a:t>
            </a:r>
            <a:r>
              <a:rPr lang="fi-FI" sz="2000" dirty="0"/>
              <a:t> </a:t>
            </a:r>
            <a:r>
              <a:rPr lang="fi-FI" sz="2000" dirty="0" err="1"/>
              <a:t>elddon</a:t>
            </a:r>
            <a:r>
              <a:rPr lang="fi-FI" sz="2000" dirty="0"/>
              <a:t> </a:t>
            </a:r>
            <a:r>
              <a:rPr lang="fi-FI" sz="2000" dirty="0" err="1"/>
              <a:t>har</a:t>
            </a:r>
            <a:r>
              <a:rPr lang="fi-FI" sz="2000" dirty="0"/>
              <a:t> </a:t>
            </a:r>
            <a:r>
              <a:rPr lang="fi-FI" sz="2000" dirty="0" err="1"/>
              <a:t>använts</a:t>
            </a:r>
            <a:r>
              <a:rPr lang="fi-FI" sz="2000" dirty="0"/>
              <a:t> för </a:t>
            </a:r>
            <a:r>
              <a:rPr lang="fi-FI" sz="2000" dirty="0" err="1"/>
              <a:t>att</a:t>
            </a:r>
            <a:r>
              <a:rPr lang="fi-FI" sz="2000" dirty="0"/>
              <a:t> </a:t>
            </a:r>
            <a:r>
              <a:rPr lang="fi-FI" sz="2000" dirty="0" err="1"/>
              <a:t>tända</a:t>
            </a:r>
            <a:r>
              <a:rPr lang="fi-FI" sz="2000" dirty="0"/>
              <a:t> </a:t>
            </a:r>
            <a:r>
              <a:rPr lang="fi-FI" sz="2000" dirty="0" err="1"/>
              <a:t>eld</a:t>
            </a:r>
            <a:r>
              <a:rPr lang="fi-FI" sz="2000" dirty="0"/>
              <a:t> </a:t>
            </a:r>
            <a:r>
              <a:rPr lang="fi-FI" sz="2000" dirty="0" err="1"/>
              <a:t>speciellt</a:t>
            </a:r>
            <a:r>
              <a:rPr lang="fi-FI" sz="2000" dirty="0"/>
              <a:t> </a:t>
            </a:r>
            <a:r>
              <a:rPr lang="fi-FI" sz="2000" dirty="0" err="1"/>
              <a:t>under</a:t>
            </a:r>
            <a:r>
              <a:rPr lang="fi-FI" sz="2000" dirty="0"/>
              <a:t> </a:t>
            </a:r>
            <a:r>
              <a:rPr lang="fi-FI" sz="2000" dirty="0" err="1"/>
              <a:t>ritualer</a:t>
            </a:r>
            <a:r>
              <a:rPr lang="fi-FI" sz="2000" dirty="0"/>
              <a:t> för </a:t>
            </a:r>
            <a:r>
              <a:rPr lang="fi-FI" sz="2000" dirty="0" err="1"/>
              <a:t>att</a:t>
            </a:r>
            <a:r>
              <a:rPr lang="fi-FI" sz="2000" dirty="0"/>
              <a:t> </a:t>
            </a:r>
            <a:r>
              <a:rPr lang="fi-FI" sz="2000" dirty="0" err="1"/>
              <a:t>garantera</a:t>
            </a:r>
            <a:r>
              <a:rPr lang="fi-FI" sz="2000" dirty="0"/>
              <a:t> en </a:t>
            </a:r>
            <a:r>
              <a:rPr lang="fi-FI" sz="2000" dirty="0" err="1"/>
              <a:t>god</a:t>
            </a:r>
            <a:r>
              <a:rPr lang="fi-FI" sz="2000" dirty="0"/>
              <a:t> </a:t>
            </a:r>
            <a:r>
              <a:rPr lang="fi-FI" sz="2000" dirty="0" err="1"/>
              <a:t>skörd</a:t>
            </a:r>
            <a:r>
              <a:rPr lang="fi-FI" sz="2000" dirty="0"/>
              <a:t> </a:t>
            </a:r>
            <a:r>
              <a:rPr lang="fi-FI" sz="2000" dirty="0" err="1"/>
              <a:t>och</a:t>
            </a:r>
            <a:r>
              <a:rPr lang="fi-FI" sz="2000" dirty="0"/>
              <a:t> </a:t>
            </a:r>
            <a:r>
              <a:rPr lang="fi-FI" sz="2000" dirty="0" err="1"/>
              <a:t>fruktbarhet</a:t>
            </a:r>
            <a:r>
              <a:rPr lang="fi-FI" sz="2000" dirty="0"/>
              <a:t>.</a:t>
            </a:r>
          </a:p>
          <a:p>
            <a:pPr marL="285750" lvl="0" indent="-285750">
              <a:buFont typeface="Arial" panose="020B0604020202020204" pitchFamily="34" charset="0"/>
              <a:buChar char="•"/>
            </a:pPr>
            <a:r>
              <a:rPr lang="fi-FI" sz="2000" dirty="0" err="1"/>
              <a:t>Elddonet</a:t>
            </a:r>
            <a:r>
              <a:rPr lang="fi-FI" sz="2000" dirty="0"/>
              <a:t> </a:t>
            </a:r>
            <a:r>
              <a:rPr lang="fi-FI" sz="2000" dirty="0" err="1"/>
              <a:t>från</a:t>
            </a:r>
            <a:r>
              <a:rPr lang="fi-FI" sz="2000" dirty="0"/>
              <a:t> </a:t>
            </a:r>
            <a:r>
              <a:rPr lang="fi-FI" sz="2000" dirty="0" err="1"/>
              <a:t>tidiga</a:t>
            </a:r>
            <a:r>
              <a:rPr lang="fi-FI" sz="2000" dirty="0"/>
              <a:t> </a:t>
            </a:r>
            <a:r>
              <a:rPr lang="fi-FI" sz="2000" dirty="0" err="1"/>
              <a:t>järnåldern</a:t>
            </a:r>
            <a:r>
              <a:rPr lang="fi-FI" sz="2000" dirty="0"/>
              <a:t> KM2814:3 (</a:t>
            </a:r>
            <a:r>
              <a:rPr lang="fi-FI" sz="2000" dirty="0" err="1"/>
              <a:t>inventarienummer</a:t>
            </a:r>
            <a:r>
              <a:rPr lang="fi-FI" sz="2000" dirty="0"/>
              <a:t>) </a:t>
            </a:r>
            <a:r>
              <a:rPr lang="fi-FI" sz="2000" dirty="0" err="1"/>
              <a:t>som</a:t>
            </a:r>
            <a:r>
              <a:rPr lang="fi-FI" sz="2000" dirty="0"/>
              <a:t> </a:t>
            </a:r>
            <a:r>
              <a:rPr lang="fi-FI" sz="2000" dirty="0" err="1"/>
              <a:t>syns</a:t>
            </a:r>
            <a:r>
              <a:rPr lang="fi-FI" sz="2000" dirty="0"/>
              <a:t> </a:t>
            </a:r>
            <a:r>
              <a:rPr lang="fi-FI" sz="2000" dirty="0" err="1"/>
              <a:t>på</a:t>
            </a:r>
            <a:r>
              <a:rPr lang="fi-FI" sz="2000" dirty="0"/>
              <a:t> </a:t>
            </a:r>
            <a:r>
              <a:rPr lang="fi-FI" sz="2000" dirty="0" err="1"/>
              <a:t>den</a:t>
            </a:r>
            <a:r>
              <a:rPr lang="fi-FI" sz="2000" dirty="0"/>
              <a:t> </a:t>
            </a:r>
            <a:r>
              <a:rPr lang="fi-FI" sz="2000" dirty="0" err="1"/>
              <a:t>övre</a:t>
            </a:r>
            <a:r>
              <a:rPr lang="fi-FI" sz="2000" dirty="0"/>
              <a:t> </a:t>
            </a:r>
            <a:r>
              <a:rPr lang="fi-FI" sz="2000" dirty="0" err="1"/>
              <a:t>bilden</a:t>
            </a:r>
            <a:r>
              <a:rPr lang="fi-FI" sz="2000" dirty="0"/>
              <a:t> </a:t>
            </a:r>
            <a:r>
              <a:rPr lang="fi-FI" sz="2000" dirty="0" err="1"/>
              <a:t>har</a:t>
            </a:r>
            <a:r>
              <a:rPr lang="fi-FI" sz="2000" dirty="0"/>
              <a:t> </a:t>
            </a:r>
            <a:r>
              <a:rPr lang="fi-FI" sz="2000" dirty="0" err="1"/>
              <a:t>hittats</a:t>
            </a:r>
            <a:r>
              <a:rPr lang="fi-FI" sz="2000" dirty="0"/>
              <a:t> i Lappo. </a:t>
            </a:r>
            <a:r>
              <a:rPr lang="fi-FI" sz="2000" dirty="0" err="1"/>
              <a:t>Längd</a:t>
            </a:r>
            <a:r>
              <a:rPr lang="fi-FI" sz="2000" dirty="0"/>
              <a:t> 96,5 mm, </a:t>
            </a:r>
            <a:r>
              <a:rPr lang="fi-FI" sz="2000" dirty="0" err="1"/>
              <a:t>bredd</a:t>
            </a:r>
            <a:r>
              <a:rPr lang="fi-FI" sz="2000" dirty="0"/>
              <a:t> 39 mm, </a:t>
            </a:r>
            <a:r>
              <a:rPr lang="fi-FI" sz="2000" dirty="0" err="1"/>
              <a:t>tjocklek</a:t>
            </a:r>
            <a:r>
              <a:rPr lang="fi-FI" sz="2000" dirty="0"/>
              <a:t> 29 mm.</a:t>
            </a:r>
          </a:p>
        </p:txBody>
      </p:sp>
      <p:pic>
        <p:nvPicPr>
          <p:cNvPr id="9" name="Kuva 1" descr="Sex ovala föremål. Färgen är beige. Varje föremål har ett eget inventarienummer på bilden. Föremålen är elddon från järnåldern.">
            <a:extLst>
              <a:ext uri="{FF2B5EF4-FFF2-40B4-BE49-F238E27FC236}">
                <a16:creationId xmlns:a16="http://schemas.microsoft.com/office/drawing/2014/main" id="{71FEB4E7-2B51-6641-B90C-289EFF8BFDF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68144" y="960275"/>
            <a:ext cx="2895885" cy="207236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8" name="Kuvan lähdeviittaus">
            <a:extLst>
              <a:ext uri="{FF2B5EF4-FFF2-40B4-BE49-F238E27FC236}">
                <a16:creationId xmlns:a16="http://schemas.microsoft.com/office/drawing/2014/main" id="{89A26515-2779-1E44-9DDB-78E5FF6E3786}"/>
              </a:ext>
            </a:extLst>
          </p:cNvPr>
          <p:cNvSpPr/>
          <p:nvPr/>
        </p:nvSpPr>
        <p:spPr>
          <a:xfrm>
            <a:off x="5805195" y="3075806"/>
            <a:ext cx="3021781" cy="738664"/>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hlinkClick r:id="rId4"/>
              </a:rPr>
              <a:t>länk till föremålets sidan</a:t>
            </a:r>
            <a:endParaRPr lang="fi-FI" sz="1400" dirty="0">
              <a:solidFill>
                <a:srgbClr val="7030A0"/>
              </a:solidFill>
            </a:endParaRPr>
          </a:p>
        </p:txBody>
      </p:sp>
      <p:sp>
        <p:nvSpPr>
          <p:cNvPr id="6" name="Slide Number Placeholder 5">
            <a:extLst>
              <a:ext uri="{FF2B5EF4-FFF2-40B4-BE49-F238E27FC236}">
                <a16:creationId xmlns:a16="http://schemas.microsoft.com/office/drawing/2014/main" id="{2ECE204F-D591-6149-B1C4-35049BFEE57C}"/>
              </a:ext>
            </a:extLst>
          </p:cNvPr>
          <p:cNvSpPr>
            <a:spLocks noGrp="1"/>
          </p:cNvSpPr>
          <p:nvPr>
            <p:ph type="sldNum" sz="quarter" idx="4"/>
          </p:nvPr>
        </p:nvSpPr>
        <p:spPr/>
        <p:txBody>
          <a:bodyPr/>
          <a:lstStyle/>
          <a:p>
            <a:pPr algn="r"/>
            <a:fld id="{00000000-1234-1234-1234-123412341234}" type="slidenum">
              <a:rPr lang="fi" smtClean="0"/>
              <a:pPr algn="r"/>
              <a:t>13</a:t>
            </a:fld>
            <a:endParaRPr lang="fi" dirty="0"/>
          </a:p>
        </p:txBody>
      </p:sp>
    </p:spTree>
    <p:extLst>
      <p:ext uri="{BB962C8B-B14F-4D97-AF65-F5344CB8AC3E}">
        <p14:creationId xmlns:p14="http://schemas.microsoft.com/office/powerpoint/2010/main" val="2791648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79512" y="123478"/>
            <a:ext cx="3832602" cy="514285"/>
          </a:xfrm>
        </p:spPr>
        <p:txBody>
          <a:bodyPr/>
          <a:lstStyle/>
          <a:p>
            <a:r>
              <a:rPr lang="fi-FI" dirty="0">
                <a:latin typeface="+mj-lt"/>
              </a:rPr>
              <a:t>2. </a:t>
            </a:r>
            <a:r>
              <a:rPr lang="fi-FI" dirty="0" err="1">
                <a:latin typeface="+mj-lt"/>
              </a:rPr>
              <a:t>Ovalt</a:t>
            </a:r>
            <a:r>
              <a:rPr lang="fi-FI" dirty="0">
                <a:latin typeface="+mj-lt"/>
              </a:rPr>
              <a:t> </a:t>
            </a:r>
            <a:r>
              <a:rPr lang="fi-FI" dirty="0" err="1">
                <a:latin typeface="+mj-lt"/>
              </a:rPr>
              <a:t>elddon</a:t>
            </a:r>
            <a:r>
              <a:rPr lang="fi-FI" dirty="0">
                <a:latin typeface="+mj-lt"/>
              </a:rPr>
              <a:t> 2/2</a:t>
            </a:r>
          </a:p>
        </p:txBody>
      </p:sp>
      <p:sp>
        <p:nvSpPr>
          <p:cNvPr id="65" name="Teksti"/>
          <p:cNvSpPr txBox="1">
            <a:spLocks noGrp="1"/>
          </p:cNvSpPr>
          <p:nvPr>
            <p:ph type="body" sz="half" idx="2"/>
          </p:nvPr>
        </p:nvSpPr>
        <p:spPr>
          <a:xfrm>
            <a:off x="179512" y="633011"/>
            <a:ext cx="5400600" cy="3816424"/>
          </a:xfrm>
          <a:prstGeom prst="rect">
            <a:avLst/>
          </a:prstGeom>
        </p:spPr>
        <p:txBody>
          <a:bodyPr spcFirstLastPara="1" wrap="square" lIns="91425" tIns="91425" rIns="91425" bIns="91425" anchor="t" anchorCtr="0">
            <a:noAutofit/>
          </a:bodyPr>
          <a:lstStyle/>
          <a:p>
            <a:pPr marL="342900" lvl="0" indent="-342900">
              <a:buFont typeface="Arial" panose="020B0604020202020204" pitchFamily="34" charset="0"/>
              <a:buChar char="•"/>
            </a:pPr>
            <a:r>
              <a:rPr lang="fi-FI" sz="2000" dirty="0" err="1"/>
              <a:t>Elddonet</a:t>
            </a:r>
            <a:r>
              <a:rPr lang="fi-FI" sz="2000" dirty="0"/>
              <a:t> KM1996:55 (</a:t>
            </a:r>
            <a:r>
              <a:rPr lang="fi-FI" sz="2000" dirty="0" err="1"/>
              <a:t>inventarienummer</a:t>
            </a:r>
            <a:r>
              <a:rPr lang="fi-FI" sz="2000" dirty="0"/>
              <a:t>) </a:t>
            </a:r>
            <a:r>
              <a:rPr lang="fi-FI" sz="2000" dirty="0" err="1"/>
              <a:t>på</a:t>
            </a:r>
            <a:r>
              <a:rPr lang="fi-FI" sz="2000" dirty="0"/>
              <a:t> </a:t>
            </a:r>
            <a:r>
              <a:rPr lang="fi-FI" sz="2000" dirty="0" err="1"/>
              <a:t>den</a:t>
            </a:r>
            <a:r>
              <a:rPr lang="fi-FI" sz="2000" dirty="0"/>
              <a:t> </a:t>
            </a:r>
            <a:r>
              <a:rPr lang="fi-FI" sz="2000" dirty="0" err="1"/>
              <a:t>nedre</a:t>
            </a:r>
            <a:r>
              <a:rPr lang="fi-FI" sz="2000" dirty="0"/>
              <a:t> </a:t>
            </a:r>
            <a:r>
              <a:rPr lang="fi-FI" sz="2000" dirty="0" err="1"/>
              <a:t>bilden</a:t>
            </a:r>
            <a:r>
              <a:rPr lang="fi-FI" sz="2000" dirty="0"/>
              <a:t> </a:t>
            </a:r>
            <a:r>
              <a:rPr lang="fi-FI" sz="2000" dirty="0" err="1"/>
              <a:t>har</a:t>
            </a:r>
            <a:r>
              <a:rPr lang="fi-FI" sz="2000" dirty="0"/>
              <a:t> </a:t>
            </a:r>
            <a:r>
              <a:rPr lang="fi-FI" sz="2000" dirty="0" err="1"/>
              <a:t>hittats</a:t>
            </a:r>
            <a:r>
              <a:rPr lang="fi-FI" sz="2000" dirty="0"/>
              <a:t> i Kangasala. </a:t>
            </a:r>
            <a:r>
              <a:rPr lang="fi-FI" sz="2000" dirty="0" err="1"/>
              <a:t>Längd</a:t>
            </a:r>
            <a:r>
              <a:rPr lang="fi-FI" sz="2000" dirty="0"/>
              <a:t> 94 mm, </a:t>
            </a:r>
            <a:r>
              <a:rPr lang="fi-FI" sz="2000" dirty="0" err="1"/>
              <a:t>bredd</a:t>
            </a:r>
            <a:r>
              <a:rPr lang="fi-FI" sz="2000" dirty="0"/>
              <a:t> 53 mm </a:t>
            </a:r>
            <a:r>
              <a:rPr lang="fi-FI" sz="2000" dirty="0" err="1"/>
              <a:t>och</a:t>
            </a:r>
            <a:r>
              <a:rPr lang="fi-FI" sz="2000" dirty="0"/>
              <a:t> </a:t>
            </a:r>
            <a:r>
              <a:rPr lang="fi-FI" sz="2000" dirty="0" err="1"/>
              <a:t>tjocklek</a:t>
            </a:r>
            <a:r>
              <a:rPr lang="fi-FI" sz="2000" dirty="0"/>
              <a:t> 26 mm.</a:t>
            </a:r>
          </a:p>
          <a:p>
            <a:pPr marL="342900" lvl="0" indent="-342900">
              <a:buFont typeface="Arial" panose="020B0604020202020204" pitchFamily="34" charset="0"/>
              <a:buChar char="•"/>
            </a:pPr>
            <a:endParaRPr lang="fi-FI" sz="2000" dirty="0"/>
          </a:p>
          <a:p>
            <a:r>
              <a:rPr lang="fi-FI" sz="2000" dirty="0">
                <a:solidFill>
                  <a:schemeClr val="tx1">
                    <a:lumMod val="90000"/>
                    <a:lumOff val="10000"/>
                  </a:schemeClr>
                </a:solidFill>
                <a:hlinkClick r:id="rId3"/>
              </a:rPr>
              <a:t>Mer information: finna.fi favoritlistan</a:t>
            </a:r>
            <a:endParaRPr lang="fi-FI" sz="2000" dirty="0">
              <a:solidFill>
                <a:schemeClr val="tx1">
                  <a:lumMod val="90000"/>
                  <a:lumOff val="10000"/>
                </a:schemeClr>
              </a:solidFill>
            </a:endParaRPr>
          </a:p>
        </p:txBody>
      </p:sp>
      <p:pic>
        <p:nvPicPr>
          <p:cNvPr id="7" name="Kuva 2" descr="Två ovala elddon på en svartvit bild. På bilden finns inventarienummer. ">
            <a:extLst>
              <a:ext uri="{FF2B5EF4-FFF2-40B4-BE49-F238E27FC236}">
                <a16:creationId xmlns:a16="http://schemas.microsoft.com/office/drawing/2014/main" id="{70489C0D-8B77-BA4A-A034-D7F6029A4AA8}"/>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68144" y="960275"/>
            <a:ext cx="2986326" cy="1467459"/>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1" name="Kuvan lähdeviittaus">
            <a:extLst>
              <a:ext uri="{FF2B5EF4-FFF2-40B4-BE49-F238E27FC236}">
                <a16:creationId xmlns:a16="http://schemas.microsoft.com/office/drawing/2014/main" id="{68804863-F04F-5F42-ADEF-A86EB7B4B2A2}"/>
              </a:ext>
            </a:extLst>
          </p:cNvPr>
          <p:cNvSpPr/>
          <p:nvPr/>
        </p:nvSpPr>
        <p:spPr>
          <a:xfrm>
            <a:off x="5805194" y="2481077"/>
            <a:ext cx="3072175" cy="738664"/>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hlinkClick r:id="rId5"/>
              </a:rPr>
              <a:t>länk till föremålets sidan</a:t>
            </a:r>
            <a:endParaRPr lang="fi-FI" sz="1400" dirty="0">
              <a:solidFill>
                <a:srgbClr val="7030A0"/>
              </a:solidFill>
            </a:endParaRPr>
          </a:p>
        </p:txBody>
      </p:sp>
      <p:sp>
        <p:nvSpPr>
          <p:cNvPr id="6" name="Slide Number Placeholder 5">
            <a:extLst>
              <a:ext uri="{FF2B5EF4-FFF2-40B4-BE49-F238E27FC236}">
                <a16:creationId xmlns:a16="http://schemas.microsoft.com/office/drawing/2014/main" id="{6C7913FB-3086-6C42-9B09-6BE1C28AEFA5}"/>
              </a:ext>
            </a:extLst>
          </p:cNvPr>
          <p:cNvSpPr>
            <a:spLocks noGrp="1"/>
          </p:cNvSpPr>
          <p:nvPr>
            <p:ph type="sldNum" sz="quarter" idx="4"/>
          </p:nvPr>
        </p:nvSpPr>
        <p:spPr/>
        <p:txBody>
          <a:bodyPr/>
          <a:lstStyle/>
          <a:p>
            <a:pPr algn="r"/>
            <a:fld id="{00000000-1234-1234-1234-123412341234}" type="slidenum">
              <a:rPr lang="fi" smtClean="0"/>
              <a:pPr algn="r"/>
              <a:t>14</a:t>
            </a:fld>
            <a:endParaRPr lang="fi" dirty="0"/>
          </a:p>
        </p:txBody>
      </p:sp>
    </p:spTree>
    <p:extLst>
      <p:ext uri="{BB962C8B-B14F-4D97-AF65-F5344CB8AC3E}">
        <p14:creationId xmlns:p14="http://schemas.microsoft.com/office/powerpoint/2010/main" val="473645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79512" y="123479"/>
            <a:ext cx="4176464" cy="504055"/>
          </a:xfrm>
        </p:spPr>
        <p:txBody>
          <a:bodyPr/>
          <a:lstStyle/>
          <a:p>
            <a:r>
              <a:rPr lang="fi-FI" dirty="0">
                <a:latin typeface="+mj-lt"/>
              </a:rPr>
              <a:t>3. </a:t>
            </a:r>
            <a:r>
              <a:rPr lang="fi-FI" dirty="0" err="1">
                <a:latin typeface="+mj-lt"/>
              </a:rPr>
              <a:t>Bronskittel</a:t>
            </a:r>
            <a:endParaRPr lang="fi-FI" dirty="0">
              <a:latin typeface="+mj-lt"/>
            </a:endParaRPr>
          </a:p>
        </p:txBody>
      </p:sp>
      <p:sp>
        <p:nvSpPr>
          <p:cNvPr id="65" name="Teksti"/>
          <p:cNvSpPr txBox="1">
            <a:spLocks noGrp="1"/>
          </p:cNvSpPr>
          <p:nvPr>
            <p:ph type="body" sz="half" idx="2"/>
          </p:nvPr>
        </p:nvSpPr>
        <p:spPr>
          <a:xfrm>
            <a:off x="179512" y="627534"/>
            <a:ext cx="5832648" cy="3774207"/>
          </a:xfrm>
          <a:prstGeom prst="rect">
            <a:avLst/>
          </a:prstGeom>
        </p:spPr>
        <p:txBody>
          <a:bodyPr spcFirstLastPara="1" wrap="square" lIns="91425" tIns="91425" rIns="91425" bIns="91425" anchor="t" anchorCtr="0">
            <a:noAutofit/>
          </a:bodyPr>
          <a:lstStyle/>
          <a:p>
            <a:pPr marL="342900" indent="-342900">
              <a:buFont typeface="Arial" panose="020B0604020202020204" pitchFamily="34" charset="0"/>
              <a:buChar char="•"/>
            </a:pPr>
            <a:r>
              <a:rPr lang="fi-FI" sz="2000" dirty="0" err="1"/>
              <a:t>Denna</a:t>
            </a:r>
            <a:r>
              <a:rPr lang="fi-FI" sz="2000" dirty="0"/>
              <a:t> </a:t>
            </a:r>
            <a:r>
              <a:rPr lang="fi-FI" sz="2000" dirty="0" err="1"/>
              <a:t>dyrbara</a:t>
            </a:r>
            <a:r>
              <a:rPr lang="fi-FI" sz="2000" dirty="0"/>
              <a:t> </a:t>
            </a:r>
            <a:r>
              <a:rPr lang="fi-FI" sz="2000" dirty="0" err="1"/>
              <a:t>bronskittel</a:t>
            </a:r>
            <a:r>
              <a:rPr lang="fi-FI" sz="2000" dirty="0"/>
              <a:t> </a:t>
            </a:r>
            <a:r>
              <a:rPr lang="fi-FI" sz="2000" dirty="0" err="1"/>
              <a:t>har</a:t>
            </a:r>
            <a:r>
              <a:rPr lang="fi-FI" sz="2000" dirty="0"/>
              <a:t> </a:t>
            </a:r>
            <a:r>
              <a:rPr lang="fi-FI" sz="2000" dirty="0" err="1"/>
              <a:t>hittats</a:t>
            </a:r>
            <a:r>
              <a:rPr lang="fi-FI" sz="2000" dirty="0"/>
              <a:t> i </a:t>
            </a:r>
            <a:r>
              <a:rPr lang="fi-FI" sz="2000" dirty="0" err="1"/>
              <a:t>Österbotten</a:t>
            </a:r>
            <a:r>
              <a:rPr lang="fi-FI" sz="2000" dirty="0"/>
              <a:t> i Leväluhta </a:t>
            </a:r>
            <a:r>
              <a:rPr lang="fi-FI" sz="2000" dirty="0" err="1"/>
              <a:t>gravfält</a:t>
            </a:r>
            <a:r>
              <a:rPr lang="fi-FI" sz="2000" dirty="0"/>
              <a:t>, </a:t>
            </a:r>
            <a:r>
              <a:rPr lang="fi-FI" sz="2000" dirty="0" err="1"/>
              <a:t>ursprungligen</a:t>
            </a:r>
            <a:r>
              <a:rPr lang="fi-FI" sz="2000" dirty="0"/>
              <a:t> en </a:t>
            </a:r>
            <a:r>
              <a:rPr lang="fi-FI" sz="2000" dirty="0" err="1"/>
              <a:t>tjärn</a:t>
            </a:r>
            <a:r>
              <a:rPr lang="fi-FI" sz="2000" dirty="0"/>
              <a:t> </a:t>
            </a:r>
            <a:r>
              <a:rPr lang="fi-FI" sz="2000" dirty="0" err="1"/>
              <a:t>som</a:t>
            </a:r>
            <a:r>
              <a:rPr lang="fi-FI" sz="2000" dirty="0"/>
              <a:t> </a:t>
            </a:r>
            <a:r>
              <a:rPr lang="fi-FI" sz="2000" dirty="0" err="1"/>
              <a:t>använts</a:t>
            </a:r>
            <a:r>
              <a:rPr lang="fi-FI" sz="2000" dirty="0"/>
              <a:t> </a:t>
            </a:r>
            <a:r>
              <a:rPr lang="fi-FI" sz="2000" dirty="0" err="1"/>
              <a:t>som</a:t>
            </a:r>
            <a:r>
              <a:rPr lang="fi-FI" sz="2000" dirty="0"/>
              <a:t> </a:t>
            </a:r>
            <a:r>
              <a:rPr lang="fi-FI" sz="2000" dirty="0" err="1"/>
              <a:t>gravplats</a:t>
            </a:r>
            <a:r>
              <a:rPr lang="fi-FI" sz="2000" dirty="0"/>
              <a:t>. Man </a:t>
            </a:r>
            <a:r>
              <a:rPr lang="fi-FI" sz="2000" dirty="0" err="1"/>
              <a:t>känner</a:t>
            </a:r>
            <a:r>
              <a:rPr lang="fi-FI" sz="2000" dirty="0"/>
              <a:t> </a:t>
            </a:r>
            <a:r>
              <a:rPr lang="fi-FI" sz="2000" dirty="0" err="1"/>
              <a:t>endast</a:t>
            </a:r>
            <a:r>
              <a:rPr lang="fi-FI" sz="2000" dirty="0"/>
              <a:t> </a:t>
            </a:r>
            <a:r>
              <a:rPr lang="fi-FI" sz="2000" dirty="0" err="1"/>
              <a:t>till</a:t>
            </a:r>
            <a:r>
              <a:rPr lang="fi-FI" sz="2000" dirty="0"/>
              <a:t> </a:t>
            </a:r>
            <a:r>
              <a:rPr lang="fi-FI" sz="2000" dirty="0" err="1"/>
              <a:t>tre</a:t>
            </a:r>
            <a:r>
              <a:rPr lang="fi-FI" sz="2000" dirty="0"/>
              <a:t> </a:t>
            </a:r>
            <a:r>
              <a:rPr lang="fi-FI" sz="2000" dirty="0" err="1"/>
              <a:t>andra</a:t>
            </a:r>
            <a:r>
              <a:rPr lang="fi-FI" sz="2000" dirty="0"/>
              <a:t> </a:t>
            </a:r>
            <a:r>
              <a:rPr lang="fi-FI" sz="2000" dirty="0" err="1"/>
              <a:t>liknande</a:t>
            </a:r>
            <a:r>
              <a:rPr lang="fi-FI" sz="2000" dirty="0"/>
              <a:t> </a:t>
            </a:r>
            <a:r>
              <a:rPr lang="fi-FI" sz="2000" dirty="0" err="1"/>
              <a:t>bronskittlar</a:t>
            </a:r>
            <a:r>
              <a:rPr lang="fi-FI" sz="2000" dirty="0"/>
              <a:t> </a:t>
            </a:r>
            <a:r>
              <a:rPr lang="fi-FI" sz="2000" dirty="0" err="1"/>
              <a:t>från</a:t>
            </a:r>
            <a:r>
              <a:rPr lang="fi-FI" sz="2000" dirty="0"/>
              <a:t> </a:t>
            </a:r>
            <a:r>
              <a:rPr lang="fi-FI" sz="2000" dirty="0" err="1"/>
              <a:t>området</a:t>
            </a:r>
            <a:r>
              <a:rPr lang="fi-FI" sz="2000" dirty="0"/>
              <a:t>. </a:t>
            </a:r>
          </a:p>
          <a:p>
            <a:pPr marL="342900" indent="-342900">
              <a:buFont typeface="Arial" panose="020B0604020202020204" pitchFamily="34" charset="0"/>
              <a:buChar char="•"/>
            </a:pPr>
            <a:r>
              <a:rPr lang="fi-FI" sz="2000" dirty="0" err="1"/>
              <a:t>Föremålets</a:t>
            </a:r>
            <a:r>
              <a:rPr lang="fi-FI" sz="2000" dirty="0"/>
              <a:t> </a:t>
            </a:r>
            <a:r>
              <a:rPr lang="fi-FI" sz="2000" dirty="0" err="1"/>
              <a:t>höjd</a:t>
            </a:r>
            <a:r>
              <a:rPr lang="fi-FI" sz="2000" dirty="0"/>
              <a:t> </a:t>
            </a:r>
            <a:r>
              <a:rPr lang="fi-FI" sz="2000" dirty="0" err="1"/>
              <a:t>är</a:t>
            </a:r>
            <a:r>
              <a:rPr lang="fi-FI" sz="2000" dirty="0"/>
              <a:t> </a:t>
            </a:r>
            <a:r>
              <a:rPr lang="fi-FI" sz="2000" dirty="0" err="1"/>
              <a:t>ca</a:t>
            </a:r>
            <a:r>
              <a:rPr lang="fi-FI" sz="2000" dirty="0"/>
              <a:t> 142 mm </a:t>
            </a:r>
            <a:r>
              <a:rPr lang="fi-FI" sz="2000" dirty="0" err="1"/>
              <a:t>och</a:t>
            </a:r>
            <a:r>
              <a:rPr lang="fi-FI" sz="2000" dirty="0"/>
              <a:t> </a:t>
            </a:r>
            <a:r>
              <a:rPr lang="fi-FI" sz="2000" dirty="0" err="1"/>
              <a:t>diameter</a:t>
            </a:r>
            <a:r>
              <a:rPr lang="fi-FI" sz="2000" dirty="0"/>
              <a:t> </a:t>
            </a:r>
            <a:r>
              <a:rPr lang="fi-FI" sz="2000" dirty="0" err="1"/>
              <a:t>som</a:t>
            </a:r>
            <a:r>
              <a:rPr lang="fi-FI" sz="2000" dirty="0"/>
              <a:t> </a:t>
            </a:r>
            <a:r>
              <a:rPr lang="fi-FI" sz="2000" dirty="0" err="1"/>
              <a:t>störst</a:t>
            </a:r>
            <a:r>
              <a:rPr lang="fi-FI" sz="2000" dirty="0"/>
              <a:t> 220 mm.</a:t>
            </a:r>
          </a:p>
          <a:p>
            <a:pPr marL="342900" indent="-342900">
              <a:buFont typeface="Arial" panose="020B0604020202020204" pitchFamily="34" charset="0"/>
              <a:buChar char="•"/>
            </a:pPr>
            <a:r>
              <a:rPr lang="fi-FI" sz="2000" dirty="0"/>
              <a:t>Man </a:t>
            </a:r>
            <a:r>
              <a:rPr lang="fi-FI" sz="2000" dirty="0" err="1"/>
              <a:t>vet</a:t>
            </a:r>
            <a:r>
              <a:rPr lang="fi-FI" sz="2000" dirty="0"/>
              <a:t> </a:t>
            </a:r>
            <a:r>
              <a:rPr lang="fi-FI" sz="2000" dirty="0" err="1"/>
              <a:t>inte</a:t>
            </a:r>
            <a:r>
              <a:rPr lang="fi-FI" sz="2000" dirty="0"/>
              <a:t> </a:t>
            </a:r>
            <a:r>
              <a:rPr lang="fi-FI" sz="2000" dirty="0" err="1"/>
              <a:t>exakt</a:t>
            </a:r>
            <a:r>
              <a:rPr lang="fi-FI" sz="2000" dirty="0"/>
              <a:t> </a:t>
            </a:r>
            <a:r>
              <a:rPr lang="fi-FI" sz="2000" dirty="0" err="1"/>
              <a:t>vad</a:t>
            </a:r>
            <a:r>
              <a:rPr lang="fi-FI" sz="2000" dirty="0"/>
              <a:t> </a:t>
            </a:r>
            <a:r>
              <a:rPr lang="fi-FI" sz="2000" dirty="0" err="1"/>
              <a:t>kitteln</a:t>
            </a:r>
            <a:r>
              <a:rPr lang="fi-FI" sz="2000" dirty="0"/>
              <a:t> </a:t>
            </a:r>
            <a:r>
              <a:rPr lang="fi-FI" sz="2000" dirty="0" err="1"/>
              <a:t>har</a:t>
            </a:r>
            <a:r>
              <a:rPr lang="fi-FI" sz="2000" dirty="0"/>
              <a:t> </a:t>
            </a:r>
            <a:r>
              <a:rPr lang="fi-FI" sz="2000" dirty="0" err="1"/>
              <a:t>använts</a:t>
            </a:r>
            <a:r>
              <a:rPr lang="fi-FI" sz="2000" dirty="0"/>
              <a:t> för.</a:t>
            </a:r>
          </a:p>
          <a:p>
            <a:pPr marL="342900" indent="-342900">
              <a:buFont typeface="Arial" panose="020B0604020202020204" pitchFamily="34" charset="0"/>
              <a:buChar char="•"/>
            </a:pPr>
            <a:r>
              <a:rPr lang="fi-FI" sz="2000" dirty="0" err="1"/>
              <a:t>Kitteln</a:t>
            </a:r>
            <a:r>
              <a:rPr lang="fi-FI" sz="2000" dirty="0"/>
              <a:t> </a:t>
            </a:r>
            <a:r>
              <a:rPr lang="fi-FI" sz="2000" dirty="0" err="1"/>
              <a:t>härstammar</a:t>
            </a:r>
            <a:r>
              <a:rPr lang="fi-FI" sz="2000" dirty="0"/>
              <a:t> </a:t>
            </a:r>
            <a:r>
              <a:rPr lang="fi-FI" sz="2000" dirty="0" err="1"/>
              <a:t>från</a:t>
            </a:r>
            <a:r>
              <a:rPr lang="fi-FI" sz="2000" dirty="0"/>
              <a:t> </a:t>
            </a:r>
            <a:r>
              <a:rPr lang="fi-FI" sz="2000" dirty="0" err="1"/>
              <a:t>det</a:t>
            </a:r>
            <a:r>
              <a:rPr lang="fi-FI" sz="2000" dirty="0"/>
              <a:t> </a:t>
            </a:r>
            <a:r>
              <a:rPr lang="fi-FI" sz="2000" dirty="0" err="1"/>
              <a:t>romerska</a:t>
            </a:r>
            <a:r>
              <a:rPr lang="fi-FI" sz="2000" dirty="0"/>
              <a:t> </a:t>
            </a:r>
            <a:r>
              <a:rPr lang="fi-FI" sz="2000" dirty="0" err="1"/>
              <a:t>rikets</a:t>
            </a:r>
            <a:r>
              <a:rPr lang="fi-FI" sz="2000" dirty="0"/>
              <a:t> </a:t>
            </a:r>
            <a:r>
              <a:rPr lang="fi-FI" sz="2000" dirty="0" err="1"/>
              <a:t>område</a:t>
            </a:r>
            <a:r>
              <a:rPr lang="fi-FI" sz="2000" dirty="0"/>
              <a:t>. </a:t>
            </a:r>
          </a:p>
          <a:p>
            <a:pPr marL="342900" indent="-342900">
              <a:buFont typeface="Arial" panose="020B0604020202020204" pitchFamily="34" charset="0"/>
              <a:buChar char="•"/>
            </a:pPr>
            <a:r>
              <a:rPr lang="fi-FI" sz="2000" dirty="0" err="1"/>
              <a:t>Kitteln</a:t>
            </a:r>
            <a:r>
              <a:rPr lang="fi-FI" sz="2000" dirty="0"/>
              <a:t> </a:t>
            </a:r>
            <a:r>
              <a:rPr lang="fi-FI" sz="2000" dirty="0" err="1"/>
              <a:t>har</a:t>
            </a:r>
            <a:r>
              <a:rPr lang="fi-FI" sz="2000" dirty="0"/>
              <a:t> </a:t>
            </a:r>
            <a:r>
              <a:rPr lang="fi-FI" sz="2000" dirty="0" err="1"/>
              <a:t>tillverkats</a:t>
            </a:r>
            <a:r>
              <a:rPr lang="fi-FI" sz="2000" dirty="0"/>
              <a:t> </a:t>
            </a:r>
            <a:r>
              <a:rPr lang="fi-FI" sz="2000" dirty="0" err="1"/>
              <a:t>på</a:t>
            </a:r>
            <a:r>
              <a:rPr lang="fi-FI" sz="2000" dirty="0"/>
              <a:t> </a:t>
            </a:r>
            <a:r>
              <a:rPr lang="fi-FI" sz="2000" dirty="0" err="1"/>
              <a:t>merovingertiden</a:t>
            </a:r>
            <a:r>
              <a:rPr lang="fi-FI" sz="2000" dirty="0"/>
              <a:t>, </a:t>
            </a:r>
            <a:r>
              <a:rPr lang="fi-FI" sz="2000" dirty="0" err="1"/>
              <a:t>ca</a:t>
            </a:r>
            <a:r>
              <a:rPr lang="fi-FI" sz="2000" dirty="0"/>
              <a:t> 550–800.</a:t>
            </a:r>
          </a:p>
          <a:p>
            <a:r>
              <a:rPr lang="fi-FI" sz="2000" dirty="0"/>
              <a:t> </a:t>
            </a:r>
            <a:r>
              <a:rPr lang="fi-FI" sz="2000" dirty="0">
                <a:hlinkClick r:id="rId3"/>
              </a:rPr>
              <a:t>Mer information: finna.fi favoritlistan  </a:t>
            </a:r>
            <a:endParaRPr lang="fi-FI" sz="2000" dirty="0"/>
          </a:p>
          <a:p>
            <a:endParaRPr lang="fi-FI" sz="2000" dirty="0">
              <a:solidFill>
                <a:schemeClr val="tx1">
                  <a:lumMod val="90000"/>
                  <a:lumOff val="10000"/>
                </a:schemeClr>
              </a:solidFill>
            </a:endParaRPr>
          </a:p>
        </p:txBody>
      </p:sp>
      <p:pic>
        <p:nvPicPr>
          <p:cNvPr id="7" name="Kuva" descr="Pronssikattila, joka on ruostunut ja rypistynyt. korkeus 142 millimetriä, halkaisija 220 millimetriä.">
            <a:extLst>
              <a:ext uri="{FF2B5EF4-FFF2-40B4-BE49-F238E27FC236}">
                <a16:creationId xmlns:a16="http://schemas.microsoft.com/office/drawing/2014/main" id="{AA990E36-FC38-0146-B488-CF7AC8A2131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84168" y="843558"/>
            <a:ext cx="2688299" cy="201622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2" name="Kuvan lähdeviittaus">
            <a:extLst>
              <a:ext uri="{FF2B5EF4-FFF2-40B4-BE49-F238E27FC236}">
                <a16:creationId xmlns:a16="http://schemas.microsoft.com/office/drawing/2014/main" id="{4AB7A2E4-83E1-5542-8C95-AD2B61B7303C}"/>
              </a:ext>
            </a:extLst>
          </p:cNvPr>
          <p:cNvSpPr/>
          <p:nvPr/>
        </p:nvSpPr>
        <p:spPr>
          <a:xfrm>
            <a:off x="6012160" y="2859782"/>
            <a:ext cx="3159974" cy="738664"/>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solidFill>
                  <a:srgbClr val="7030A0"/>
                </a:solidFill>
                <a:hlinkClick r:id="rId5"/>
              </a:rPr>
              <a:t>länk till föremålets sidan</a:t>
            </a:r>
            <a:endParaRPr lang="fi-FI" sz="1400" dirty="0">
              <a:solidFill>
                <a:srgbClr val="7030A0"/>
              </a:solidFill>
            </a:endParaRPr>
          </a:p>
        </p:txBody>
      </p:sp>
      <p:sp>
        <p:nvSpPr>
          <p:cNvPr id="9" name="Slide Number Placeholder 8">
            <a:extLst>
              <a:ext uri="{FF2B5EF4-FFF2-40B4-BE49-F238E27FC236}">
                <a16:creationId xmlns:a16="http://schemas.microsoft.com/office/drawing/2014/main" id="{23564AB5-CB0F-B04F-A83E-6EC09342E5C2}"/>
              </a:ext>
            </a:extLst>
          </p:cNvPr>
          <p:cNvSpPr>
            <a:spLocks noGrp="1"/>
          </p:cNvSpPr>
          <p:nvPr>
            <p:ph type="sldNum" sz="quarter" idx="4"/>
          </p:nvPr>
        </p:nvSpPr>
        <p:spPr/>
        <p:txBody>
          <a:bodyPr/>
          <a:lstStyle/>
          <a:p>
            <a:pPr algn="r"/>
            <a:fld id="{00000000-1234-1234-1234-123412341234}" type="slidenum">
              <a:rPr lang="fi" smtClean="0"/>
              <a:pPr algn="r"/>
              <a:t>15</a:t>
            </a:fld>
            <a:endParaRPr lang="fi" dirty="0"/>
          </a:p>
        </p:txBody>
      </p:sp>
    </p:spTree>
    <p:extLst>
      <p:ext uri="{BB962C8B-B14F-4D97-AF65-F5344CB8AC3E}">
        <p14:creationId xmlns:p14="http://schemas.microsoft.com/office/powerpoint/2010/main" val="2383944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79512" y="123479"/>
            <a:ext cx="4176464" cy="504055"/>
          </a:xfrm>
        </p:spPr>
        <p:txBody>
          <a:bodyPr/>
          <a:lstStyle/>
          <a:p>
            <a:r>
              <a:rPr lang="fi-FI" dirty="0">
                <a:latin typeface="+mj-lt"/>
              </a:rPr>
              <a:t>4. </a:t>
            </a:r>
            <a:r>
              <a:rPr lang="fi-FI" dirty="0" err="1">
                <a:latin typeface="+mj-lt"/>
              </a:rPr>
              <a:t>Järnnyckel</a:t>
            </a:r>
            <a:endParaRPr lang="fi-FI" dirty="0">
              <a:latin typeface="+mj-lt"/>
            </a:endParaRPr>
          </a:p>
        </p:txBody>
      </p:sp>
      <p:sp>
        <p:nvSpPr>
          <p:cNvPr id="65" name="Teksti"/>
          <p:cNvSpPr txBox="1">
            <a:spLocks noGrp="1"/>
          </p:cNvSpPr>
          <p:nvPr>
            <p:ph type="body" sz="half" idx="2"/>
          </p:nvPr>
        </p:nvSpPr>
        <p:spPr>
          <a:xfrm>
            <a:off x="179511" y="627535"/>
            <a:ext cx="5904655" cy="3672408"/>
          </a:xfrm>
          <a:prstGeom prst="rect">
            <a:avLst/>
          </a:prstGeom>
        </p:spPr>
        <p:txBody>
          <a:bodyPr spcFirstLastPara="1" wrap="square" lIns="91425" tIns="91425" rIns="91425" bIns="91425" anchor="t" anchorCtr="0">
            <a:noAutofit/>
          </a:bodyPr>
          <a:lstStyle/>
          <a:p>
            <a:pPr marL="342900" indent="-342900">
              <a:buFont typeface="Arial" panose="020B0604020202020204" pitchFamily="34" charset="0"/>
              <a:buChar char="•"/>
            </a:pPr>
            <a:r>
              <a:rPr lang="fi-FI" sz="2000" dirty="0" err="1">
                <a:sym typeface="Raleway Medium"/>
              </a:rPr>
              <a:t>Denna</a:t>
            </a:r>
            <a:r>
              <a:rPr lang="fi-FI" sz="2000" dirty="0">
                <a:sym typeface="Raleway Medium"/>
              </a:rPr>
              <a:t> </a:t>
            </a:r>
            <a:r>
              <a:rPr lang="fi-FI" sz="2000" dirty="0" err="1">
                <a:sym typeface="Raleway Medium"/>
              </a:rPr>
              <a:t>järnnyckel</a:t>
            </a:r>
            <a:r>
              <a:rPr lang="fi-FI" sz="2000" dirty="0">
                <a:sym typeface="Raleway Medium"/>
              </a:rPr>
              <a:t> </a:t>
            </a:r>
            <a:r>
              <a:rPr lang="fi-FI" sz="2000" dirty="0" err="1">
                <a:sym typeface="Raleway Medium"/>
              </a:rPr>
              <a:t>har</a:t>
            </a:r>
            <a:r>
              <a:rPr lang="fi-FI" sz="2000" dirty="0">
                <a:sym typeface="Raleway Medium"/>
              </a:rPr>
              <a:t> </a:t>
            </a:r>
            <a:r>
              <a:rPr lang="fi-FI" sz="2000" dirty="0" err="1">
                <a:sym typeface="Raleway Medium"/>
              </a:rPr>
              <a:t>tillverkats</a:t>
            </a:r>
            <a:r>
              <a:rPr lang="fi-FI" sz="2000" dirty="0">
                <a:sym typeface="Raleway Medium"/>
              </a:rPr>
              <a:t> </a:t>
            </a:r>
            <a:r>
              <a:rPr lang="fi-FI" sz="2000" dirty="0" err="1">
                <a:sym typeface="Raleway Medium"/>
              </a:rPr>
              <a:t>på</a:t>
            </a:r>
            <a:r>
              <a:rPr lang="fi-FI" sz="2000" dirty="0">
                <a:sym typeface="Raleway Medium"/>
              </a:rPr>
              <a:t> </a:t>
            </a:r>
            <a:r>
              <a:rPr lang="fi-FI" sz="2000" dirty="0" err="1">
                <a:sym typeface="Raleway Medium"/>
              </a:rPr>
              <a:t>vikingatiden</a:t>
            </a:r>
            <a:r>
              <a:rPr lang="fi-FI" sz="2000" dirty="0">
                <a:sym typeface="Raleway Medium"/>
              </a:rPr>
              <a:t>, </a:t>
            </a:r>
            <a:r>
              <a:rPr lang="fi-FI" sz="2000" dirty="0" err="1">
                <a:sym typeface="Raleway Medium"/>
              </a:rPr>
              <a:t>cirka</a:t>
            </a:r>
            <a:r>
              <a:rPr lang="fi-FI" sz="2000" dirty="0">
                <a:sym typeface="Raleway Medium"/>
              </a:rPr>
              <a:t> 800–1050.</a:t>
            </a:r>
          </a:p>
          <a:p>
            <a:pPr marL="342900" indent="-342900">
              <a:buFont typeface="Arial" panose="020B0604020202020204" pitchFamily="34" charset="0"/>
              <a:buChar char="•"/>
            </a:pPr>
            <a:r>
              <a:rPr lang="fi-FI" sz="2000" dirty="0" err="1">
                <a:sym typeface="Raleway Medium"/>
              </a:rPr>
              <a:t>Nyckelns</a:t>
            </a:r>
            <a:r>
              <a:rPr lang="fi-FI" sz="2000" dirty="0">
                <a:sym typeface="Raleway Medium"/>
              </a:rPr>
              <a:t> </a:t>
            </a:r>
            <a:r>
              <a:rPr lang="fi-FI" sz="2000" dirty="0" err="1">
                <a:sym typeface="Raleway Medium"/>
              </a:rPr>
              <a:t>längd</a:t>
            </a:r>
            <a:r>
              <a:rPr lang="fi-FI" sz="2000" dirty="0">
                <a:sym typeface="Raleway Medium"/>
              </a:rPr>
              <a:t> </a:t>
            </a:r>
            <a:r>
              <a:rPr lang="fi-FI" sz="2000" dirty="0" err="1">
                <a:sym typeface="Raleway Medium"/>
              </a:rPr>
              <a:t>är</a:t>
            </a:r>
            <a:r>
              <a:rPr lang="fi-FI" sz="2000" dirty="0">
                <a:sym typeface="Raleway Medium"/>
              </a:rPr>
              <a:t> 97 mm.</a:t>
            </a:r>
          </a:p>
          <a:p>
            <a:pPr marL="342900" indent="-342900">
              <a:buFont typeface="Arial" panose="020B0604020202020204" pitchFamily="34" charset="0"/>
              <a:buChar char="•"/>
            </a:pPr>
            <a:r>
              <a:rPr lang="fi-FI" sz="2000" dirty="0" err="1">
                <a:sym typeface="Raleway Medium"/>
              </a:rPr>
              <a:t>På</a:t>
            </a:r>
            <a:r>
              <a:rPr lang="fi-FI" sz="2000" dirty="0">
                <a:sym typeface="Raleway Medium"/>
              </a:rPr>
              <a:t> </a:t>
            </a:r>
            <a:r>
              <a:rPr lang="fi-FI" sz="2000" dirty="0" err="1">
                <a:sym typeface="Raleway Medium"/>
              </a:rPr>
              <a:t>vikingatiden</a:t>
            </a:r>
            <a:r>
              <a:rPr lang="fi-FI" sz="2000" dirty="0">
                <a:sym typeface="Raleway Medium"/>
              </a:rPr>
              <a:t> </a:t>
            </a:r>
            <a:r>
              <a:rPr lang="fi-FI" sz="2000" dirty="0" err="1">
                <a:sym typeface="Raleway Medium"/>
              </a:rPr>
              <a:t>började</a:t>
            </a:r>
            <a:r>
              <a:rPr lang="fi-FI" sz="2000" dirty="0">
                <a:sym typeface="Raleway Medium"/>
              </a:rPr>
              <a:t> </a:t>
            </a:r>
            <a:r>
              <a:rPr lang="fi-FI" sz="2000" dirty="0" err="1">
                <a:sym typeface="Raleway Medium"/>
              </a:rPr>
              <a:t>man</a:t>
            </a:r>
            <a:r>
              <a:rPr lang="fi-FI" sz="2000" dirty="0">
                <a:sym typeface="Raleway Medium"/>
              </a:rPr>
              <a:t> </a:t>
            </a:r>
            <a:r>
              <a:rPr lang="fi-FI" sz="2000" dirty="0" err="1">
                <a:sym typeface="Raleway Medium"/>
              </a:rPr>
              <a:t>förvara</a:t>
            </a:r>
            <a:r>
              <a:rPr lang="fi-FI" sz="2000" dirty="0">
                <a:sym typeface="Raleway Medium"/>
              </a:rPr>
              <a:t> </a:t>
            </a:r>
            <a:r>
              <a:rPr lang="fi-FI" sz="2000" dirty="0" err="1">
                <a:sym typeface="Raleway Medium"/>
              </a:rPr>
              <a:t>värdeföremål</a:t>
            </a:r>
            <a:r>
              <a:rPr lang="fi-FI" sz="2000" dirty="0">
                <a:sym typeface="Raleway Medium"/>
              </a:rPr>
              <a:t> </a:t>
            </a:r>
            <a:r>
              <a:rPr lang="fi-FI" sz="2000" dirty="0" err="1">
                <a:sym typeface="Raleway Medium"/>
              </a:rPr>
              <a:t>bakom</a:t>
            </a:r>
            <a:r>
              <a:rPr lang="fi-FI" sz="2000" dirty="0">
                <a:sym typeface="Raleway Medium"/>
              </a:rPr>
              <a:t> </a:t>
            </a:r>
            <a:r>
              <a:rPr lang="fi-FI" sz="2000" dirty="0" err="1">
                <a:sym typeface="Raleway Medium"/>
              </a:rPr>
              <a:t>lås</a:t>
            </a:r>
            <a:r>
              <a:rPr lang="fi-FI" sz="2000" dirty="0">
                <a:sym typeface="Raleway Medium"/>
              </a:rPr>
              <a:t> </a:t>
            </a:r>
            <a:r>
              <a:rPr lang="fi-FI" sz="2000" dirty="0" err="1">
                <a:sym typeface="Raleway Medium"/>
              </a:rPr>
              <a:t>och</a:t>
            </a:r>
            <a:r>
              <a:rPr lang="fi-FI" sz="2000" dirty="0">
                <a:sym typeface="Raleway Medium"/>
              </a:rPr>
              <a:t> </a:t>
            </a:r>
            <a:r>
              <a:rPr lang="fi-FI" sz="2000" dirty="0" err="1">
                <a:sym typeface="Raleway Medium"/>
              </a:rPr>
              <a:t>därför</a:t>
            </a:r>
            <a:r>
              <a:rPr lang="fi-FI" sz="2000" dirty="0">
                <a:sym typeface="Raleway Medium"/>
              </a:rPr>
              <a:t> </a:t>
            </a:r>
            <a:r>
              <a:rPr lang="fi-FI" sz="2000" dirty="0" err="1">
                <a:sym typeface="Raleway Medium"/>
              </a:rPr>
              <a:t>behövdes</a:t>
            </a:r>
            <a:r>
              <a:rPr lang="fi-FI" sz="2000" dirty="0">
                <a:sym typeface="Raleway Medium"/>
              </a:rPr>
              <a:t> </a:t>
            </a:r>
            <a:r>
              <a:rPr lang="fi-FI" sz="2000" dirty="0" err="1">
                <a:sym typeface="Raleway Medium"/>
              </a:rPr>
              <a:t>nycklar</a:t>
            </a:r>
            <a:r>
              <a:rPr lang="fi-FI" sz="2000" dirty="0">
                <a:sym typeface="Raleway Medium"/>
              </a:rPr>
              <a:t>.</a:t>
            </a:r>
          </a:p>
          <a:p>
            <a:pPr marL="342900" indent="-342900">
              <a:buFont typeface="Arial" panose="020B0604020202020204" pitchFamily="34" charset="0"/>
              <a:buChar char="•"/>
            </a:pPr>
            <a:r>
              <a:rPr lang="fi-FI" sz="2000" dirty="0" err="1">
                <a:sym typeface="Raleway Medium"/>
              </a:rPr>
              <a:t>Ibland</a:t>
            </a:r>
            <a:r>
              <a:rPr lang="fi-FI" sz="2000" dirty="0">
                <a:sym typeface="Raleway Medium"/>
              </a:rPr>
              <a:t> </a:t>
            </a:r>
            <a:r>
              <a:rPr lang="fi-FI" sz="2000" dirty="0" err="1">
                <a:sym typeface="Raleway Medium"/>
              </a:rPr>
              <a:t>hittar</a:t>
            </a:r>
            <a:r>
              <a:rPr lang="fi-FI" sz="2000" dirty="0">
                <a:sym typeface="Raleway Medium"/>
              </a:rPr>
              <a:t> </a:t>
            </a:r>
            <a:r>
              <a:rPr lang="fi-FI" sz="2000" dirty="0" err="1">
                <a:sym typeface="Raleway Medium"/>
              </a:rPr>
              <a:t>man</a:t>
            </a:r>
            <a:r>
              <a:rPr lang="fi-FI" sz="2000" dirty="0">
                <a:sym typeface="Raleway Medium"/>
              </a:rPr>
              <a:t> </a:t>
            </a:r>
            <a:r>
              <a:rPr lang="fi-FI" sz="2000" dirty="0" err="1">
                <a:sym typeface="Raleway Medium"/>
              </a:rPr>
              <a:t>nycklar</a:t>
            </a:r>
            <a:r>
              <a:rPr lang="fi-FI" sz="2000" dirty="0">
                <a:sym typeface="Raleway Medium"/>
              </a:rPr>
              <a:t> </a:t>
            </a:r>
            <a:r>
              <a:rPr lang="fi-FI" sz="2000" dirty="0" err="1">
                <a:sym typeface="Raleway Medium"/>
              </a:rPr>
              <a:t>till</a:t>
            </a:r>
            <a:r>
              <a:rPr lang="fi-FI" sz="2000" dirty="0">
                <a:sym typeface="Raleway Medium"/>
              </a:rPr>
              <a:t> </a:t>
            </a:r>
            <a:r>
              <a:rPr lang="fi-FI" sz="2000" dirty="0" err="1">
                <a:sym typeface="Raleway Medium"/>
              </a:rPr>
              <a:t>lås</a:t>
            </a:r>
            <a:r>
              <a:rPr lang="fi-FI" sz="2000" dirty="0">
                <a:sym typeface="Raleway Medium"/>
              </a:rPr>
              <a:t>. </a:t>
            </a:r>
          </a:p>
          <a:p>
            <a:pPr marL="342900" indent="-342900">
              <a:buFont typeface="Arial" panose="020B0604020202020204" pitchFamily="34" charset="0"/>
              <a:buChar char="•"/>
            </a:pPr>
            <a:r>
              <a:rPr lang="fi-FI" sz="2000" dirty="0" err="1">
                <a:sym typeface="Raleway Medium"/>
              </a:rPr>
              <a:t>Denna</a:t>
            </a:r>
            <a:r>
              <a:rPr lang="fi-FI" sz="2000" dirty="0">
                <a:sym typeface="Raleway Medium"/>
              </a:rPr>
              <a:t> </a:t>
            </a:r>
            <a:r>
              <a:rPr lang="fi-FI" sz="2000" dirty="0" err="1">
                <a:sym typeface="Raleway Medium"/>
              </a:rPr>
              <a:t>järnnyckel</a:t>
            </a:r>
            <a:r>
              <a:rPr lang="fi-FI" sz="2000" dirty="0">
                <a:sym typeface="Raleway Medium"/>
              </a:rPr>
              <a:t> </a:t>
            </a:r>
            <a:r>
              <a:rPr lang="fi-FI" sz="2000" dirty="0" err="1">
                <a:sym typeface="Raleway Medium"/>
              </a:rPr>
              <a:t>har</a:t>
            </a:r>
            <a:r>
              <a:rPr lang="fi-FI" sz="2000" dirty="0">
                <a:sym typeface="Raleway Medium"/>
              </a:rPr>
              <a:t> </a:t>
            </a:r>
            <a:r>
              <a:rPr lang="fi-FI" sz="2000" dirty="0" err="1">
                <a:sym typeface="Raleway Medium"/>
              </a:rPr>
              <a:t>hittats</a:t>
            </a:r>
            <a:r>
              <a:rPr lang="fi-FI" sz="2000" dirty="0">
                <a:sym typeface="Raleway Medium"/>
              </a:rPr>
              <a:t> 1905 i ett </a:t>
            </a:r>
            <a:r>
              <a:rPr lang="fi-FI" sz="2000" dirty="0" err="1">
                <a:sym typeface="Raleway Medium"/>
              </a:rPr>
              <a:t>lusthus</a:t>
            </a:r>
            <a:r>
              <a:rPr lang="fi-FI" sz="2000" dirty="0">
                <a:sym typeface="Raleway Medium"/>
              </a:rPr>
              <a:t> </a:t>
            </a:r>
            <a:r>
              <a:rPr lang="fi-FI" sz="2000" dirty="0" err="1">
                <a:sym typeface="Raleway Medium"/>
              </a:rPr>
              <a:t>som</a:t>
            </a:r>
            <a:r>
              <a:rPr lang="fi-FI" sz="2000" dirty="0">
                <a:sym typeface="Raleway Medium"/>
              </a:rPr>
              <a:t> </a:t>
            </a:r>
            <a:r>
              <a:rPr lang="fi-FI" sz="2000" dirty="0" err="1">
                <a:sym typeface="Raleway Medium"/>
              </a:rPr>
              <a:t>stod</a:t>
            </a:r>
            <a:r>
              <a:rPr lang="fi-FI" sz="2000" dirty="0">
                <a:sym typeface="Raleway Medium"/>
              </a:rPr>
              <a:t> i </a:t>
            </a:r>
            <a:r>
              <a:rPr lang="fi-FI" sz="2000" dirty="0" err="1">
                <a:sym typeface="Raleway Medium"/>
              </a:rPr>
              <a:t>trädgården</a:t>
            </a:r>
            <a:r>
              <a:rPr lang="fi-FI" sz="2000" dirty="0">
                <a:sym typeface="Raleway Medium"/>
              </a:rPr>
              <a:t> </a:t>
            </a:r>
            <a:r>
              <a:rPr lang="fi-FI" sz="2000" dirty="0" err="1">
                <a:sym typeface="Raleway Medium"/>
              </a:rPr>
              <a:t>på</a:t>
            </a:r>
            <a:r>
              <a:rPr lang="fi-FI" sz="2000" dirty="0">
                <a:sym typeface="Raleway Medium"/>
              </a:rPr>
              <a:t> </a:t>
            </a:r>
            <a:r>
              <a:rPr lang="fi-FI" sz="2000" dirty="0" err="1">
                <a:sym typeface="Raleway Medium"/>
              </a:rPr>
              <a:t>Mainiemi</a:t>
            </a:r>
            <a:r>
              <a:rPr lang="fi-FI" sz="2000" dirty="0">
                <a:sym typeface="Raleway Medium"/>
              </a:rPr>
              <a:t> </a:t>
            </a:r>
            <a:r>
              <a:rPr lang="fi-FI" sz="2000" dirty="0" err="1">
                <a:sym typeface="Raleway Medium"/>
              </a:rPr>
              <a:t>gård</a:t>
            </a:r>
            <a:r>
              <a:rPr lang="fi-FI" sz="2000" dirty="0">
                <a:sym typeface="Raleway Medium"/>
              </a:rPr>
              <a:t>.</a:t>
            </a:r>
          </a:p>
          <a:p>
            <a:pPr marL="342900" indent="-342900">
              <a:buFont typeface="Arial" panose="020B0604020202020204" pitchFamily="34" charset="0"/>
              <a:buChar char="•"/>
            </a:pPr>
            <a:endParaRPr lang="fi-FI" sz="2000" dirty="0">
              <a:sym typeface="Raleway Medium"/>
            </a:endParaRPr>
          </a:p>
          <a:p>
            <a:r>
              <a:rPr lang="fi-FI" sz="2000" dirty="0">
                <a:hlinkClick r:id="rId3"/>
              </a:rPr>
              <a:t>Mer information: finna.fi favoritlistan  </a:t>
            </a:r>
            <a:endParaRPr lang="fi-FI" sz="2000" dirty="0"/>
          </a:p>
        </p:txBody>
      </p:sp>
      <p:pic>
        <p:nvPicPr>
          <p:cNvPr id="6" name="Kuva" descr="En järnnyckel mot vit bakgrund. På vänster sida ett måttband. Det finns tre hål i änden av föremålet. Järnnyckeln är stavformad, utom änden som är rund. Föremålet är rostigt. Längd 97 mm.">
            <a:extLst>
              <a:ext uri="{FF2B5EF4-FFF2-40B4-BE49-F238E27FC236}">
                <a16:creationId xmlns:a16="http://schemas.microsoft.com/office/drawing/2014/main" id="{01352BB1-92EF-7243-AF66-486A24DBAD7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208039" y="627534"/>
            <a:ext cx="2106235" cy="2808312"/>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7" name="Kuvan lähdeviittaus">
            <a:extLst>
              <a:ext uri="{FF2B5EF4-FFF2-40B4-BE49-F238E27FC236}">
                <a16:creationId xmlns:a16="http://schemas.microsoft.com/office/drawing/2014/main" id="{EDE2553B-ABBD-DB4E-B45E-49D8C0577471}"/>
              </a:ext>
            </a:extLst>
          </p:cNvPr>
          <p:cNvSpPr/>
          <p:nvPr/>
        </p:nvSpPr>
        <p:spPr>
          <a:xfrm>
            <a:off x="6084167" y="3507854"/>
            <a:ext cx="3048711" cy="738664"/>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latin typeface="Gill Sans"/>
                <a:hlinkClick r:id="rId5"/>
              </a:rPr>
              <a:t>länk till föremålets sidan</a:t>
            </a:r>
            <a:endParaRPr lang="fi-FI" sz="1400" dirty="0">
              <a:solidFill>
                <a:srgbClr val="7030A0"/>
              </a:solidFill>
              <a:latin typeface="Gill Sans"/>
            </a:endParaRPr>
          </a:p>
        </p:txBody>
      </p:sp>
      <p:sp>
        <p:nvSpPr>
          <p:cNvPr id="12" name="Slide Number Placeholder 11">
            <a:extLst>
              <a:ext uri="{FF2B5EF4-FFF2-40B4-BE49-F238E27FC236}">
                <a16:creationId xmlns:a16="http://schemas.microsoft.com/office/drawing/2014/main" id="{1A60F008-5A58-7942-9B0F-AD6FCE8A4185}"/>
              </a:ext>
            </a:extLst>
          </p:cNvPr>
          <p:cNvSpPr>
            <a:spLocks noGrp="1"/>
          </p:cNvSpPr>
          <p:nvPr>
            <p:ph type="sldNum" sz="quarter" idx="4"/>
          </p:nvPr>
        </p:nvSpPr>
        <p:spPr/>
        <p:txBody>
          <a:bodyPr/>
          <a:lstStyle/>
          <a:p>
            <a:pPr algn="r"/>
            <a:fld id="{00000000-1234-1234-1234-123412341234}" type="slidenum">
              <a:rPr lang="fi" smtClean="0"/>
              <a:pPr algn="r"/>
              <a:t>16</a:t>
            </a:fld>
            <a:endParaRPr lang="fi" dirty="0"/>
          </a:p>
        </p:txBody>
      </p:sp>
    </p:spTree>
    <p:extLst>
      <p:ext uri="{BB962C8B-B14F-4D97-AF65-F5344CB8AC3E}">
        <p14:creationId xmlns:p14="http://schemas.microsoft.com/office/powerpoint/2010/main" val="1148512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2" name="Otsikko">
            <a:extLst>
              <a:ext uri="{FF2B5EF4-FFF2-40B4-BE49-F238E27FC236}">
                <a16:creationId xmlns:a16="http://schemas.microsoft.com/office/drawing/2014/main" id="{8889BF5B-8F86-FF43-A1E1-686CE89A2E92}"/>
              </a:ext>
            </a:extLst>
          </p:cNvPr>
          <p:cNvSpPr>
            <a:spLocks noGrp="1"/>
          </p:cNvSpPr>
          <p:nvPr>
            <p:ph type="title"/>
          </p:nvPr>
        </p:nvSpPr>
        <p:spPr>
          <a:xfrm>
            <a:off x="179512" y="130769"/>
            <a:ext cx="4032448" cy="496765"/>
          </a:xfrm>
        </p:spPr>
        <p:txBody>
          <a:bodyPr/>
          <a:lstStyle/>
          <a:p>
            <a:r>
              <a:rPr lang="fi-FI" dirty="0">
                <a:latin typeface="+mj-lt"/>
              </a:rPr>
              <a:t>5. </a:t>
            </a:r>
            <a:r>
              <a:rPr lang="fi-FI" dirty="0" err="1">
                <a:latin typeface="+mj-lt"/>
              </a:rPr>
              <a:t>Örslev</a:t>
            </a:r>
            <a:endParaRPr lang="fi-FI" dirty="0">
              <a:latin typeface="+mj-lt"/>
            </a:endParaRPr>
          </a:p>
        </p:txBody>
      </p:sp>
      <p:sp>
        <p:nvSpPr>
          <p:cNvPr id="65" name="Teksti"/>
          <p:cNvSpPr txBox="1">
            <a:spLocks noGrp="1"/>
          </p:cNvSpPr>
          <p:nvPr>
            <p:ph type="body" sz="half" idx="2"/>
          </p:nvPr>
        </p:nvSpPr>
        <p:spPr>
          <a:xfrm>
            <a:off x="179512" y="634824"/>
            <a:ext cx="5832648" cy="3665118"/>
          </a:xfrm>
          <a:prstGeom prst="rect">
            <a:avLst/>
          </a:prstGeom>
        </p:spPr>
        <p:txBody>
          <a:bodyPr spcFirstLastPara="1" wrap="square" lIns="91425" tIns="91425" rIns="91425" bIns="91425" anchor="t" anchorCtr="0">
            <a:noAutofit/>
          </a:bodyPr>
          <a:lstStyle/>
          <a:p>
            <a:pPr marL="342900" lvl="0" indent="-342900">
              <a:buFont typeface="Arial" panose="020B0604020202020204" pitchFamily="34" charset="0"/>
              <a:buChar char="•"/>
            </a:pPr>
            <a:r>
              <a:rPr lang="fi-FI" sz="2000" dirty="0" err="1"/>
              <a:t>Denna</a:t>
            </a:r>
            <a:r>
              <a:rPr lang="fi-FI" sz="2000" dirty="0"/>
              <a:t> </a:t>
            </a:r>
            <a:r>
              <a:rPr lang="fi-FI" sz="2000" dirty="0" err="1"/>
              <a:t>örslev</a:t>
            </a:r>
            <a:r>
              <a:rPr lang="fi-FI" sz="2000" dirty="0"/>
              <a:t> </a:t>
            </a:r>
            <a:r>
              <a:rPr lang="fi-FI" sz="2000" dirty="0" err="1"/>
              <a:t>har</a:t>
            </a:r>
            <a:r>
              <a:rPr lang="fi-FI" sz="2000" dirty="0"/>
              <a:t> </a:t>
            </a:r>
            <a:r>
              <a:rPr lang="fi-FI" sz="2000" dirty="0" err="1"/>
              <a:t>tillverkats</a:t>
            </a:r>
            <a:r>
              <a:rPr lang="fi-FI" sz="2000" dirty="0"/>
              <a:t> </a:t>
            </a:r>
            <a:r>
              <a:rPr lang="fi-FI" sz="2000" dirty="0" err="1"/>
              <a:t>på</a:t>
            </a:r>
            <a:r>
              <a:rPr lang="fi-FI" sz="2000" dirty="0"/>
              <a:t> </a:t>
            </a:r>
            <a:r>
              <a:rPr lang="fi-FI" sz="2000" dirty="0" err="1"/>
              <a:t>vikingatiden</a:t>
            </a:r>
            <a:r>
              <a:rPr lang="fi-FI" sz="2000" dirty="0"/>
              <a:t>, </a:t>
            </a:r>
            <a:r>
              <a:rPr lang="fi-FI" sz="2000" dirty="0" err="1"/>
              <a:t>cirka</a:t>
            </a:r>
            <a:r>
              <a:rPr lang="fi-FI" sz="2000" dirty="0"/>
              <a:t> 800–1050. </a:t>
            </a:r>
            <a:r>
              <a:rPr lang="fi-FI" sz="2000" dirty="0" err="1"/>
              <a:t>Den</a:t>
            </a:r>
            <a:r>
              <a:rPr lang="fi-FI" sz="2000" dirty="0"/>
              <a:t> </a:t>
            </a:r>
            <a:r>
              <a:rPr lang="fi-FI" sz="2000" dirty="0" err="1"/>
              <a:t>är</a:t>
            </a:r>
            <a:r>
              <a:rPr lang="fi-FI" sz="2000" dirty="0"/>
              <a:t> 59 mm </a:t>
            </a:r>
            <a:r>
              <a:rPr lang="fi-FI" sz="2000" dirty="0" err="1"/>
              <a:t>lång</a:t>
            </a:r>
            <a:r>
              <a:rPr lang="fi-FI" sz="2000" dirty="0"/>
              <a:t>, 16 mm </a:t>
            </a:r>
            <a:r>
              <a:rPr lang="fi-FI" sz="2000" dirty="0" err="1"/>
              <a:t>bred</a:t>
            </a:r>
            <a:r>
              <a:rPr lang="fi-FI" sz="2000" dirty="0"/>
              <a:t> </a:t>
            </a:r>
            <a:r>
              <a:rPr lang="fi-FI" sz="2000" dirty="0" err="1"/>
              <a:t>och</a:t>
            </a:r>
            <a:r>
              <a:rPr lang="fi-FI" sz="2000" dirty="0"/>
              <a:t> </a:t>
            </a:r>
            <a:r>
              <a:rPr lang="fi-FI" sz="2000" dirty="0" err="1"/>
              <a:t>väger</a:t>
            </a:r>
            <a:r>
              <a:rPr lang="fi-FI" sz="2000" dirty="0"/>
              <a:t> 7 g.</a:t>
            </a:r>
          </a:p>
          <a:p>
            <a:pPr marL="342900" lvl="0" indent="-342900">
              <a:buFont typeface="Arial" panose="020B0604020202020204" pitchFamily="34" charset="0"/>
              <a:buChar char="•"/>
            </a:pPr>
            <a:r>
              <a:rPr lang="fi-FI" sz="2000" dirty="0" err="1"/>
              <a:t>På</a:t>
            </a:r>
            <a:r>
              <a:rPr lang="fi-FI" sz="2000" dirty="0"/>
              <a:t> </a:t>
            </a:r>
            <a:r>
              <a:rPr lang="fi-FI" sz="2000" dirty="0" err="1"/>
              <a:t>järnåldern</a:t>
            </a:r>
            <a:r>
              <a:rPr lang="fi-FI" sz="2000" dirty="0"/>
              <a:t> </a:t>
            </a:r>
            <a:r>
              <a:rPr lang="fi-FI" sz="2000" dirty="0" err="1"/>
              <a:t>användes</a:t>
            </a:r>
            <a:r>
              <a:rPr lang="fi-FI" sz="2000" dirty="0"/>
              <a:t> </a:t>
            </a:r>
            <a:r>
              <a:rPr lang="fi-FI" sz="2000" dirty="0" err="1"/>
              <a:t>örslevar</a:t>
            </a:r>
            <a:r>
              <a:rPr lang="fi-FI" sz="2000" dirty="0"/>
              <a:t> för </a:t>
            </a:r>
            <a:r>
              <a:rPr lang="fi-FI" sz="2000" dirty="0" err="1"/>
              <a:t>att</a:t>
            </a:r>
            <a:r>
              <a:rPr lang="fi-FI" sz="2000" dirty="0"/>
              <a:t> </a:t>
            </a:r>
            <a:r>
              <a:rPr lang="fi-FI" sz="2000" dirty="0" err="1"/>
              <a:t>putsa</a:t>
            </a:r>
            <a:r>
              <a:rPr lang="fi-FI" sz="2000" dirty="0"/>
              <a:t> </a:t>
            </a:r>
            <a:r>
              <a:rPr lang="fi-FI" sz="2000" dirty="0" err="1"/>
              <a:t>öronen</a:t>
            </a:r>
            <a:r>
              <a:rPr lang="fi-FI" sz="2000" dirty="0"/>
              <a:t>. </a:t>
            </a:r>
          </a:p>
          <a:p>
            <a:pPr marL="342900" lvl="0" indent="-342900">
              <a:buFont typeface="Arial" panose="020B0604020202020204" pitchFamily="34" charset="0"/>
              <a:buChar char="•"/>
            </a:pPr>
            <a:r>
              <a:rPr lang="fi-FI" sz="2000" dirty="0" err="1"/>
              <a:t>På</a:t>
            </a:r>
            <a:r>
              <a:rPr lang="fi-FI" sz="2000" dirty="0"/>
              <a:t> </a:t>
            </a:r>
            <a:r>
              <a:rPr lang="fi-FI" sz="2000" dirty="0" err="1"/>
              <a:t>grund</a:t>
            </a:r>
            <a:r>
              <a:rPr lang="fi-FI" sz="2000" dirty="0"/>
              <a:t> av de </a:t>
            </a:r>
            <a:r>
              <a:rPr lang="fi-FI" sz="2000" dirty="0" err="1"/>
              <a:t>eventuella</a:t>
            </a:r>
            <a:r>
              <a:rPr lang="fi-FI" sz="2000" dirty="0"/>
              <a:t> </a:t>
            </a:r>
            <a:r>
              <a:rPr lang="fi-FI" sz="2000" dirty="0" err="1"/>
              <a:t>antiseptiska</a:t>
            </a:r>
            <a:r>
              <a:rPr lang="fi-FI" sz="2000" dirty="0"/>
              <a:t> </a:t>
            </a:r>
            <a:r>
              <a:rPr lang="fi-FI" sz="2000" dirty="0" err="1"/>
              <a:t>egenskaperna</a:t>
            </a:r>
            <a:r>
              <a:rPr lang="fi-FI" sz="2000" dirty="0"/>
              <a:t> </a:t>
            </a:r>
            <a:r>
              <a:rPr lang="fi-FI" sz="2000" dirty="0" err="1"/>
              <a:t>hos</a:t>
            </a:r>
            <a:r>
              <a:rPr lang="fi-FI" sz="2000" dirty="0"/>
              <a:t> </a:t>
            </a:r>
            <a:r>
              <a:rPr lang="fi-FI" sz="2000" dirty="0" err="1"/>
              <a:t>öronvax</a:t>
            </a:r>
            <a:r>
              <a:rPr lang="fi-FI" sz="2000" dirty="0"/>
              <a:t> </a:t>
            </a:r>
            <a:r>
              <a:rPr lang="fi-FI" sz="2000" dirty="0" err="1"/>
              <a:t>har</a:t>
            </a:r>
            <a:r>
              <a:rPr lang="fi-FI" sz="2000" dirty="0"/>
              <a:t> </a:t>
            </a:r>
            <a:r>
              <a:rPr lang="fi-FI" sz="2000" dirty="0" err="1"/>
              <a:t>det</a:t>
            </a:r>
            <a:r>
              <a:rPr lang="fi-FI" sz="2000" dirty="0"/>
              <a:t> </a:t>
            </a:r>
            <a:r>
              <a:rPr lang="fi-FI" sz="2000" dirty="0" err="1"/>
              <a:t>åtminstone</a:t>
            </a:r>
            <a:r>
              <a:rPr lang="fi-FI" sz="2000" dirty="0"/>
              <a:t> </a:t>
            </a:r>
            <a:r>
              <a:rPr lang="fi-FI" sz="2000" dirty="0" err="1"/>
              <a:t>under</a:t>
            </a:r>
            <a:r>
              <a:rPr lang="fi-FI" sz="2000" dirty="0"/>
              <a:t> </a:t>
            </a:r>
            <a:r>
              <a:rPr lang="fi-FI" sz="2000" dirty="0" err="1"/>
              <a:t>senare</a:t>
            </a:r>
            <a:r>
              <a:rPr lang="fi-FI" sz="2000" dirty="0"/>
              <a:t> </a:t>
            </a:r>
            <a:r>
              <a:rPr lang="fi-FI" sz="2000" dirty="0" err="1"/>
              <a:t>perioder</a:t>
            </a:r>
            <a:r>
              <a:rPr lang="fi-FI" sz="2000" dirty="0"/>
              <a:t> </a:t>
            </a:r>
            <a:r>
              <a:rPr lang="fi-FI" sz="2000" dirty="0" err="1"/>
              <a:t>använts</a:t>
            </a:r>
            <a:r>
              <a:rPr lang="fi-FI" sz="2000" dirty="0"/>
              <a:t> för </a:t>
            </a:r>
            <a:r>
              <a:rPr lang="fi-FI" sz="2000" dirty="0" err="1"/>
              <a:t>sårvård</a:t>
            </a:r>
            <a:r>
              <a:rPr lang="fi-FI" sz="2000" dirty="0"/>
              <a:t> i </a:t>
            </a:r>
            <a:r>
              <a:rPr lang="fi-FI" sz="2000" dirty="0" err="1"/>
              <a:t>folkmedicinen</a:t>
            </a:r>
            <a:r>
              <a:rPr lang="fi-FI" sz="2000" dirty="0"/>
              <a:t>.</a:t>
            </a:r>
          </a:p>
          <a:p>
            <a:r>
              <a:rPr lang="fi-FI" sz="2000" dirty="0">
                <a:hlinkClick r:id="rId3"/>
              </a:rPr>
              <a:t>Mer information: finna.fi favoritlistan  </a:t>
            </a:r>
            <a:endParaRPr lang="fi-FI" sz="2000" dirty="0"/>
          </a:p>
          <a:p>
            <a:pPr lvl="0"/>
            <a:r>
              <a:rPr lang="fi-FI" sz="2000" b="1" dirty="0" err="1"/>
              <a:t>Tips</a:t>
            </a:r>
            <a:r>
              <a:rPr lang="fi-FI" sz="2000" dirty="0"/>
              <a:t>: </a:t>
            </a:r>
            <a:r>
              <a:rPr lang="fi-FI" sz="2000" dirty="0" err="1"/>
              <a:t>På</a:t>
            </a:r>
            <a:r>
              <a:rPr lang="fi-FI" sz="2000" dirty="0"/>
              <a:t> </a:t>
            </a:r>
            <a:r>
              <a:rPr lang="fi-FI" sz="2000" dirty="0" err="1"/>
              <a:t>Finna.fi</a:t>
            </a:r>
            <a:r>
              <a:rPr lang="fi-FI" sz="2000" dirty="0"/>
              <a:t> </a:t>
            </a:r>
            <a:r>
              <a:rPr lang="fi-FI" sz="2000" dirty="0" err="1"/>
              <a:t>finns</a:t>
            </a:r>
            <a:r>
              <a:rPr lang="fi-FI" sz="2000" dirty="0"/>
              <a:t> </a:t>
            </a:r>
            <a:r>
              <a:rPr lang="fi-FI" sz="2000" dirty="0" err="1"/>
              <a:t>mer</a:t>
            </a:r>
            <a:r>
              <a:rPr lang="fi-FI" sz="2000" dirty="0"/>
              <a:t> </a:t>
            </a:r>
            <a:r>
              <a:rPr lang="fi-FI" sz="2000" dirty="0" err="1"/>
              <a:t>material</a:t>
            </a:r>
            <a:r>
              <a:rPr lang="fi-FI" sz="2000" dirty="0"/>
              <a:t> </a:t>
            </a:r>
            <a:r>
              <a:rPr lang="fi-FI" sz="2000" dirty="0" err="1"/>
              <a:t>om</a:t>
            </a:r>
            <a:r>
              <a:rPr lang="fi-FI" sz="2000" dirty="0"/>
              <a:t> </a:t>
            </a:r>
            <a:r>
              <a:rPr lang="fi-FI" sz="2000" dirty="0" err="1"/>
              <a:t>örslevar</a:t>
            </a:r>
            <a:r>
              <a:rPr lang="fi-FI" sz="2000" dirty="0"/>
              <a:t> </a:t>
            </a:r>
            <a:r>
              <a:rPr lang="fi-FI" sz="2000" dirty="0" err="1"/>
              <a:t>från</a:t>
            </a:r>
            <a:r>
              <a:rPr lang="fi-FI" sz="2000" dirty="0"/>
              <a:t> </a:t>
            </a:r>
            <a:r>
              <a:rPr lang="fi-FI" sz="2000" dirty="0" err="1"/>
              <a:t>olika</a:t>
            </a:r>
            <a:r>
              <a:rPr lang="fi-FI" sz="2000" dirty="0"/>
              <a:t> </a:t>
            </a:r>
            <a:r>
              <a:rPr lang="fi-FI" sz="2000" dirty="0" err="1"/>
              <a:t>tidsperioder</a:t>
            </a:r>
            <a:r>
              <a:rPr lang="fi-FI" sz="2000" dirty="0"/>
              <a:t>.</a:t>
            </a:r>
          </a:p>
        </p:txBody>
      </p:sp>
      <p:pic>
        <p:nvPicPr>
          <p:cNvPr id="8" name="Kuva 1" descr="Örslev mot blå bakgrund. Sleven är avsmalnande och bladformad. Hängöglan går tvärs över sett från sidan. Örslevens blad är dekorerat med flätade band.  Längd 59 mm, bredd 16 mm, tjocklek 8 mm, vikt 7 g.">
            <a:extLst>
              <a:ext uri="{FF2B5EF4-FFF2-40B4-BE49-F238E27FC236}">
                <a16:creationId xmlns:a16="http://schemas.microsoft.com/office/drawing/2014/main" id="{ADA6A538-18DC-EB42-9BB7-BAFE51F61C7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84168" y="771550"/>
            <a:ext cx="1461533" cy="272901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pic>
        <p:nvPicPr>
          <p:cNvPr id="9" name="Kuva 2" descr="Samma örslev mot blå bakgrund. Sleven är avsmalnande och bladformad. Hängöglan går tvärs över sett från sidan. Föremålets sida är dekorerad med en mansgestalt.  Längd 59 mm, bredd 16 mm, tjocklek 8 mm, vikt 7 g.">
            <a:extLst>
              <a:ext uri="{FF2B5EF4-FFF2-40B4-BE49-F238E27FC236}">
                <a16:creationId xmlns:a16="http://schemas.microsoft.com/office/drawing/2014/main" id="{22EFDA93-3EEC-354F-9CD5-F44818666EA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645274" y="780315"/>
            <a:ext cx="1226406" cy="272901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7" name="Kuvien lähdeviittaus">
            <a:extLst>
              <a:ext uri="{FF2B5EF4-FFF2-40B4-BE49-F238E27FC236}">
                <a16:creationId xmlns:a16="http://schemas.microsoft.com/office/drawing/2014/main" id="{CD8AC95C-44F5-324C-B342-F37171AE6460}"/>
              </a:ext>
            </a:extLst>
          </p:cNvPr>
          <p:cNvSpPr/>
          <p:nvPr/>
        </p:nvSpPr>
        <p:spPr>
          <a:xfrm>
            <a:off x="6012160" y="3561278"/>
            <a:ext cx="3168352" cy="738664"/>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latin typeface="Gill Sans"/>
                <a:hlinkClick r:id="rId6"/>
              </a:rPr>
              <a:t>länk till föremålets sidan</a:t>
            </a:r>
            <a:endParaRPr lang="fi-FI" sz="1400" dirty="0">
              <a:solidFill>
                <a:srgbClr val="7030A0"/>
              </a:solidFill>
              <a:latin typeface="Gill Sans"/>
            </a:endParaRPr>
          </a:p>
        </p:txBody>
      </p:sp>
      <p:sp>
        <p:nvSpPr>
          <p:cNvPr id="6" name="Slide Number Placeholder 5">
            <a:extLst>
              <a:ext uri="{FF2B5EF4-FFF2-40B4-BE49-F238E27FC236}">
                <a16:creationId xmlns:a16="http://schemas.microsoft.com/office/drawing/2014/main" id="{194CCC88-4671-A04A-B4BC-D826D7B70381}"/>
              </a:ext>
            </a:extLst>
          </p:cNvPr>
          <p:cNvSpPr>
            <a:spLocks noGrp="1"/>
          </p:cNvSpPr>
          <p:nvPr>
            <p:ph type="sldNum" sz="quarter" idx="4"/>
          </p:nvPr>
        </p:nvSpPr>
        <p:spPr/>
        <p:txBody>
          <a:bodyPr/>
          <a:lstStyle/>
          <a:p>
            <a:pPr algn="r"/>
            <a:fld id="{00000000-1234-1234-1234-123412341234}" type="slidenum">
              <a:rPr lang="fi" smtClean="0"/>
              <a:pPr algn="r"/>
              <a:t>17</a:t>
            </a:fld>
            <a:endParaRPr lang="fi" dirty="0"/>
          </a:p>
        </p:txBody>
      </p:sp>
    </p:spTree>
    <p:extLst>
      <p:ext uri="{BB962C8B-B14F-4D97-AF65-F5344CB8AC3E}">
        <p14:creationId xmlns:p14="http://schemas.microsoft.com/office/powerpoint/2010/main" val="1766142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3D0D46BF-4668-D24F-9C2F-3DEE00109A9D}"/>
              </a:ext>
            </a:extLst>
          </p:cNvPr>
          <p:cNvSpPr>
            <a:spLocks noGrp="1"/>
          </p:cNvSpPr>
          <p:nvPr>
            <p:ph type="title"/>
          </p:nvPr>
        </p:nvSpPr>
        <p:spPr>
          <a:xfrm>
            <a:off x="179512" y="123478"/>
            <a:ext cx="4176464" cy="511346"/>
          </a:xfrm>
        </p:spPr>
        <p:txBody>
          <a:bodyPr/>
          <a:lstStyle/>
          <a:p>
            <a:r>
              <a:rPr lang="fi-FI" sz="2400" dirty="0">
                <a:latin typeface="+mj-lt"/>
              </a:rPr>
              <a:t>6. </a:t>
            </a:r>
            <a:r>
              <a:rPr lang="fi-FI" sz="2400" dirty="0" err="1">
                <a:latin typeface="+mj-lt"/>
              </a:rPr>
              <a:t>Lås</a:t>
            </a:r>
            <a:r>
              <a:rPr lang="fi-FI" sz="2400" dirty="0">
                <a:latin typeface="+mj-lt"/>
              </a:rPr>
              <a:t> </a:t>
            </a:r>
            <a:r>
              <a:rPr lang="fi-FI" sz="2400" dirty="0" err="1">
                <a:latin typeface="+mj-lt"/>
              </a:rPr>
              <a:t>och</a:t>
            </a:r>
            <a:r>
              <a:rPr lang="fi-FI" sz="2400" dirty="0">
                <a:latin typeface="+mj-lt"/>
              </a:rPr>
              <a:t> </a:t>
            </a:r>
            <a:r>
              <a:rPr lang="fi-FI" sz="2400" dirty="0" err="1">
                <a:latin typeface="+mj-lt"/>
              </a:rPr>
              <a:t>nycklar</a:t>
            </a:r>
            <a:r>
              <a:rPr lang="fi-FI" sz="2400" dirty="0">
                <a:latin typeface="+mj-lt"/>
              </a:rPr>
              <a:t> 1/2</a:t>
            </a:r>
          </a:p>
        </p:txBody>
      </p:sp>
      <p:sp>
        <p:nvSpPr>
          <p:cNvPr id="104" name="Teksti"/>
          <p:cNvSpPr txBox="1"/>
          <p:nvPr/>
        </p:nvSpPr>
        <p:spPr>
          <a:xfrm>
            <a:off x="179512" y="627534"/>
            <a:ext cx="5498551" cy="3672408"/>
          </a:xfrm>
          <a:prstGeom prst="rect">
            <a:avLst/>
          </a:prstGeom>
          <a:noFill/>
          <a:ln>
            <a:noFill/>
          </a:ln>
        </p:spPr>
        <p:txBody>
          <a:bodyPr spcFirstLastPara="1" wrap="square" lIns="91425" tIns="91425" rIns="91425" bIns="91425" anchor="t" anchorCtr="0">
            <a:noAutofit/>
          </a:bodyPr>
          <a:lstStyle/>
          <a:p>
            <a:pPr marL="342900" indent="-342900">
              <a:spcBef>
                <a:spcPts val="750"/>
              </a:spcBef>
              <a:buClr>
                <a:schemeClr val="tx2">
                  <a:lumMod val="50000"/>
                </a:schemeClr>
              </a:buClr>
              <a:buFont typeface="Arial" panose="020B0604020202020204" pitchFamily="34" charset="0"/>
              <a:buChar char="•"/>
            </a:pPr>
            <a:r>
              <a:rPr lang="fi-FI" sz="2000" dirty="0" err="1"/>
              <a:t>På</a:t>
            </a:r>
            <a:r>
              <a:rPr lang="fi-FI" sz="2000" dirty="0"/>
              <a:t> </a:t>
            </a:r>
            <a:r>
              <a:rPr lang="fi-FI" sz="2000" dirty="0" err="1"/>
              <a:t>vikingatiden</a:t>
            </a:r>
            <a:r>
              <a:rPr lang="fi-FI" sz="2000" dirty="0"/>
              <a:t> </a:t>
            </a:r>
            <a:r>
              <a:rPr lang="fi-FI" sz="2000" dirty="0" err="1"/>
              <a:t>började</a:t>
            </a:r>
            <a:r>
              <a:rPr lang="fi-FI" sz="2000" dirty="0"/>
              <a:t> </a:t>
            </a:r>
            <a:r>
              <a:rPr lang="fi-FI" sz="2000" dirty="0" err="1"/>
              <a:t>man</a:t>
            </a:r>
            <a:r>
              <a:rPr lang="fi-FI" sz="2000" dirty="0"/>
              <a:t> </a:t>
            </a:r>
            <a:r>
              <a:rPr lang="fi-FI" sz="2000" dirty="0" err="1"/>
              <a:t>förvara</a:t>
            </a:r>
            <a:r>
              <a:rPr lang="fi-FI" sz="2000" dirty="0"/>
              <a:t> </a:t>
            </a:r>
            <a:r>
              <a:rPr lang="fi-FI" sz="2000" dirty="0" err="1"/>
              <a:t>värdeföremål</a:t>
            </a:r>
            <a:r>
              <a:rPr lang="fi-FI" sz="2000" dirty="0"/>
              <a:t> </a:t>
            </a:r>
            <a:r>
              <a:rPr lang="fi-FI" sz="2000" dirty="0" err="1"/>
              <a:t>bakom</a:t>
            </a:r>
            <a:r>
              <a:rPr lang="fi-FI" sz="2000" dirty="0"/>
              <a:t> </a:t>
            </a:r>
            <a:r>
              <a:rPr lang="fi-FI" sz="2000" dirty="0" err="1"/>
              <a:t>lås</a:t>
            </a:r>
            <a:r>
              <a:rPr lang="fi-FI" sz="2000" dirty="0"/>
              <a:t>. </a:t>
            </a:r>
            <a:r>
              <a:rPr lang="fi-FI" sz="2000" dirty="0" err="1"/>
              <a:t>Bilden</a:t>
            </a:r>
            <a:r>
              <a:rPr lang="fi-FI" sz="2000" dirty="0"/>
              <a:t> </a:t>
            </a:r>
            <a:r>
              <a:rPr lang="fi-FI" sz="2000" dirty="0" err="1"/>
              <a:t>visar</a:t>
            </a:r>
            <a:r>
              <a:rPr lang="fi-FI" sz="2000" dirty="0"/>
              <a:t> </a:t>
            </a:r>
            <a:r>
              <a:rPr lang="fi-FI" sz="2000" dirty="0" err="1"/>
              <a:t>flera</a:t>
            </a:r>
            <a:r>
              <a:rPr lang="fi-FI" sz="2000" dirty="0"/>
              <a:t> </a:t>
            </a:r>
            <a:r>
              <a:rPr lang="fi-FI" sz="2000" dirty="0" err="1"/>
              <a:t>lås</a:t>
            </a:r>
            <a:r>
              <a:rPr lang="fi-FI" sz="2000" dirty="0"/>
              <a:t> </a:t>
            </a:r>
            <a:r>
              <a:rPr lang="fi-FI" sz="2000" dirty="0" err="1"/>
              <a:t>och</a:t>
            </a:r>
            <a:r>
              <a:rPr lang="fi-FI" sz="2000" dirty="0"/>
              <a:t> </a:t>
            </a:r>
            <a:r>
              <a:rPr lang="fi-FI" sz="2000" dirty="0" err="1"/>
              <a:t>nycklar</a:t>
            </a:r>
            <a:r>
              <a:rPr lang="fi-FI" sz="2000" dirty="0"/>
              <a:t> </a:t>
            </a:r>
            <a:r>
              <a:rPr lang="fi-FI" sz="2000" dirty="0" err="1"/>
              <a:t>från</a:t>
            </a:r>
            <a:r>
              <a:rPr lang="fi-FI" sz="2000" dirty="0"/>
              <a:t> </a:t>
            </a:r>
            <a:r>
              <a:rPr lang="fi-FI" sz="2000" dirty="0" err="1"/>
              <a:t>järnåldern</a:t>
            </a:r>
            <a:r>
              <a:rPr lang="fi-FI" sz="2000" dirty="0"/>
              <a:t>.</a:t>
            </a:r>
          </a:p>
          <a:p>
            <a:pPr marL="342900" indent="-342900">
              <a:spcBef>
                <a:spcPts val="750"/>
              </a:spcBef>
              <a:buClr>
                <a:schemeClr val="tx2">
                  <a:lumMod val="50000"/>
                </a:schemeClr>
              </a:buClr>
              <a:buFont typeface="Arial" panose="020B0604020202020204" pitchFamily="34" charset="0"/>
              <a:buChar char="•"/>
            </a:pPr>
            <a:r>
              <a:rPr lang="fi-FI" sz="2000" dirty="0" err="1"/>
              <a:t>Till</a:t>
            </a:r>
            <a:r>
              <a:rPr lang="fi-FI" sz="2000" dirty="0"/>
              <a:t> </a:t>
            </a:r>
            <a:r>
              <a:rPr lang="fi-FI" sz="2000" dirty="0" err="1"/>
              <a:t>höger</a:t>
            </a:r>
            <a:r>
              <a:rPr lang="fi-FI" sz="2000" dirty="0"/>
              <a:t> </a:t>
            </a:r>
            <a:r>
              <a:rPr lang="fi-FI" sz="2000" dirty="0" err="1"/>
              <a:t>på</a:t>
            </a:r>
            <a:r>
              <a:rPr lang="fi-FI" sz="2000" dirty="0"/>
              <a:t> </a:t>
            </a:r>
            <a:r>
              <a:rPr lang="fi-FI" sz="2000" dirty="0" err="1"/>
              <a:t>bilden</a:t>
            </a:r>
            <a:r>
              <a:rPr lang="fi-FI" sz="2000" dirty="0"/>
              <a:t> </a:t>
            </a:r>
            <a:r>
              <a:rPr lang="fi-FI" sz="2000" dirty="0" err="1"/>
              <a:t>är</a:t>
            </a:r>
            <a:r>
              <a:rPr lang="fi-FI" sz="2000" dirty="0"/>
              <a:t> ett </a:t>
            </a:r>
            <a:r>
              <a:rPr lang="fi-FI" sz="2000" dirty="0" err="1"/>
              <a:t>hänglås</a:t>
            </a:r>
            <a:r>
              <a:rPr lang="fi-FI" sz="2000" dirty="0"/>
              <a:t> i </a:t>
            </a:r>
            <a:r>
              <a:rPr lang="fi-FI" sz="2000" dirty="0" err="1"/>
              <a:t>järn</a:t>
            </a:r>
            <a:r>
              <a:rPr lang="fi-FI" sz="2000" dirty="0"/>
              <a:t> KM6388:26 (</a:t>
            </a:r>
            <a:r>
              <a:rPr lang="fi-FI" sz="2000" dirty="0" err="1"/>
              <a:t>inventarienummer</a:t>
            </a:r>
            <a:r>
              <a:rPr lang="fi-FI" sz="2000" dirty="0"/>
              <a:t>). </a:t>
            </a:r>
            <a:r>
              <a:rPr lang="fi-FI" sz="2000" dirty="0" err="1"/>
              <a:t>På</a:t>
            </a:r>
            <a:r>
              <a:rPr lang="fi-FI" sz="2000" dirty="0"/>
              <a:t> </a:t>
            </a:r>
            <a:r>
              <a:rPr lang="fi-FI" sz="2000" dirty="0" err="1"/>
              <a:t>hänglåsets</a:t>
            </a:r>
            <a:r>
              <a:rPr lang="fi-FI" sz="2000" dirty="0"/>
              <a:t> </a:t>
            </a:r>
            <a:r>
              <a:rPr lang="fi-FI" sz="2000" dirty="0" err="1"/>
              <a:t>lock</a:t>
            </a:r>
            <a:r>
              <a:rPr lang="fi-FI" sz="2000" dirty="0"/>
              <a:t> </a:t>
            </a:r>
            <a:r>
              <a:rPr lang="fi-FI" sz="2000" dirty="0" err="1"/>
              <a:t>och</a:t>
            </a:r>
            <a:r>
              <a:rPr lang="fi-FI" sz="2000" dirty="0"/>
              <a:t> </a:t>
            </a:r>
            <a:r>
              <a:rPr lang="fi-FI" sz="2000" dirty="0" err="1"/>
              <a:t>sida</a:t>
            </a:r>
            <a:r>
              <a:rPr lang="fi-FI" sz="2000" dirty="0"/>
              <a:t> </a:t>
            </a:r>
            <a:r>
              <a:rPr lang="fi-FI" sz="2000" dirty="0" err="1"/>
              <a:t>finns</a:t>
            </a:r>
            <a:r>
              <a:rPr lang="fi-FI" sz="2000" dirty="0"/>
              <a:t> </a:t>
            </a:r>
            <a:r>
              <a:rPr lang="fi-FI" sz="2000" dirty="0" err="1"/>
              <a:t>öglor</a:t>
            </a:r>
            <a:r>
              <a:rPr lang="fi-FI" sz="2000" dirty="0"/>
              <a:t> i </a:t>
            </a:r>
            <a:r>
              <a:rPr lang="fi-FI" sz="2000" dirty="0" err="1"/>
              <a:t>vilka</a:t>
            </a:r>
            <a:r>
              <a:rPr lang="fi-FI" sz="2000" dirty="0"/>
              <a:t> </a:t>
            </a:r>
            <a:r>
              <a:rPr lang="fi-FI" sz="2000" dirty="0" err="1"/>
              <a:t>det</a:t>
            </a:r>
            <a:r>
              <a:rPr lang="fi-FI" sz="2000" dirty="0"/>
              <a:t> </a:t>
            </a:r>
            <a:r>
              <a:rPr lang="fi-FI" sz="2000" dirty="0" err="1"/>
              <a:t>antagligen</a:t>
            </a:r>
            <a:r>
              <a:rPr lang="fi-FI" sz="2000" dirty="0"/>
              <a:t> </a:t>
            </a:r>
            <a:r>
              <a:rPr lang="fi-FI" sz="2000" dirty="0" err="1"/>
              <a:t>ursprungligen</a:t>
            </a:r>
            <a:r>
              <a:rPr lang="fi-FI" sz="2000" dirty="0"/>
              <a:t> </a:t>
            </a:r>
            <a:r>
              <a:rPr lang="fi-FI" sz="2000" dirty="0" err="1"/>
              <a:t>har</a:t>
            </a:r>
            <a:r>
              <a:rPr lang="fi-FI" sz="2000" dirty="0"/>
              <a:t> </a:t>
            </a:r>
            <a:r>
              <a:rPr lang="fi-FI" sz="2000" dirty="0" err="1"/>
              <a:t>fästs</a:t>
            </a:r>
            <a:r>
              <a:rPr lang="fi-FI" sz="2000" dirty="0"/>
              <a:t> en </a:t>
            </a:r>
            <a:r>
              <a:rPr lang="fi-FI" sz="2000" dirty="0" err="1"/>
              <a:t>kedja</a:t>
            </a:r>
            <a:r>
              <a:rPr lang="fi-FI" sz="2000" dirty="0"/>
              <a:t>.</a:t>
            </a:r>
          </a:p>
        </p:txBody>
      </p:sp>
      <p:pic>
        <p:nvPicPr>
          <p:cNvPr id="22" name="Kuva" descr="Fyra kubformade, ett cylinderformat och nio avlånga mysterieföremål. Ovanpå de kubformade föremålen finns en länk. Hos en del av de avlånga föremålen är den ena änden fyrkantig och den andra bredare. Föremålen är slitna.">
            <a:extLst>
              <a:ext uri="{FF2B5EF4-FFF2-40B4-BE49-F238E27FC236}">
                <a16:creationId xmlns:a16="http://schemas.microsoft.com/office/drawing/2014/main" id="{1AFDC562-3BC9-5845-B057-078B2378543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796136" y="995530"/>
            <a:ext cx="3156214" cy="1987707"/>
          </a:xfrm>
          <a:prstGeom prst="rect">
            <a:avLst/>
          </a:prstGeom>
        </p:spPr>
      </p:pic>
      <p:sp>
        <p:nvSpPr>
          <p:cNvPr id="6" name="Kuvan lähdeviittaus">
            <a:extLst>
              <a:ext uri="{FF2B5EF4-FFF2-40B4-BE49-F238E27FC236}">
                <a16:creationId xmlns:a16="http://schemas.microsoft.com/office/drawing/2014/main" id="{291AC4FB-3C50-C34F-83D3-5A37B894C494}"/>
              </a:ext>
            </a:extLst>
          </p:cNvPr>
          <p:cNvSpPr txBox="1"/>
          <p:nvPr/>
        </p:nvSpPr>
        <p:spPr>
          <a:xfrm>
            <a:off x="5678063" y="3086786"/>
            <a:ext cx="3597264"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4"/>
              </a:rPr>
              <a:t>länk till föremålets sidan</a:t>
            </a:r>
            <a:endParaRPr lang="fi-FI" sz="1600" dirty="0">
              <a:solidFill>
                <a:srgbClr val="7030A0"/>
              </a:solidFill>
            </a:endParaRPr>
          </a:p>
        </p:txBody>
      </p:sp>
      <p:sp>
        <p:nvSpPr>
          <p:cNvPr id="5" name="Slide Number Placeholder 4">
            <a:extLst>
              <a:ext uri="{FF2B5EF4-FFF2-40B4-BE49-F238E27FC236}">
                <a16:creationId xmlns:a16="http://schemas.microsoft.com/office/drawing/2014/main" id="{DC9C71A4-792E-E542-9549-AF84AF34F4D1}"/>
              </a:ext>
            </a:extLst>
          </p:cNvPr>
          <p:cNvSpPr>
            <a:spLocks noGrp="1"/>
          </p:cNvSpPr>
          <p:nvPr>
            <p:ph type="sldNum" sz="quarter" idx="4"/>
          </p:nvPr>
        </p:nvSpPr>
        <p:spPr/>
        <p:txBody>
          <a:bodyPr/>
          <a:lstStyle/>
          <a:p>
            <a:pPr algn="r"/>
            <a:fld id="{00000000-1234-1234-1234-123412341234}" type="slidenum">
              <a:rPr lang="fi" smtClean="0"/>
              <a:pPr algn="r"/>
              <a:t>18</a:t>
            </a:fld>
            <a:endParaRPr lang="fi" dirty="0"/>
          </a:p>
        </p:txBody>
      </p:sp>
    </p:spTree>
    <p:extLst>
      <p:ext uri="{BB962C8B-B14F-4D97-AF65-F5344CB8AC3E}">
        <p14:creationId xmlns:p14="http://schemas.microsoft.com/office/powerpoint/2010/main" val="111078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3" name="Otsikko">
            <a:extLst>
              <a:ext uri="{FF2B5EF4-FFF2-40B4-BE49-F238E27FC236}">
                <a16:creationId xmlns:a16="http://schemas.microsoft.com/office/drawing/2014/main" id="{AD8A78F7-3A76-2A49-8861-E4882A86F17A}"/>
              </a:ext>
            </a:extLst>
          </p:cNvPr>
          <p:cNvSpPr>
            <a:spLocks noGrp="1"/>
          </p:cNvSpPr>
          <p:nvPr>
            <p:ph type="title"/>
          </p:nvPr>
        </p:nvSpPr>
        <p:spPr>
          <a:xfrm>
            <a:off x="179512" y="195213"/>
            <a:ext cx="4608512" cy="4421937"/>
          </a:xfrm>
        </p:spPr>
        <p:txBody>
          <a:bodyPr/>
          <a:lstStyle/>
          <a:p>
            <a:r>
              <a:rPr lang="sv-FI" sz="3200" dirty="0">
                <a:latin typeface="+mj-lt"/>
                <a:ea typeface="Gill Sans SemiBold" charset="0"/>
                <a:cs typeface="Gill Sans SemiBold" charset="0"/>
                <a:sym typeface="Raleway Medium"/>
              </a:rPr>
              <a:t>Nationalmuseum har valt ut de nio konstigaste förhistoriska föremålen ur sina samlingar för er.</a:t>
            </a:r>
            <a:br>
              <a:rPr lang="sv-FI" sz="3200" dirty="0">
                <a:latin typeface="+mj-lt"/>
                <a:ea typeface="Gill Sans SemiBold" charset="0"/>
                <a:cs typeface="Gill Sans SemiBold" charset="0"/>
                <a:sym typeface="Raleway Medium"/>
              </a:rPr>
            </a:br>
            <a:endParaRPr lang="fi-FI" sz="3200" i="1" dirty="0">
              <a:solidFill>
                <a:schemeClr val="lt1"/>
              </a:solidFill>
              <a:latin typeface="+mj-lt"/>
              <a:ea typeface="Gill Sans" charset="0"/>
              <a:cs typeface="Gill Sans" charset="0"/>
              <a:sym typeface="Raleway Medium"/>
            </a:endParaRPr>
          </a:p>
        </p:txBody>
      </p:sp>
      <p:sp>
        <p:nvSpPr>
          <p:cNvPr id="12" name="Tehtävänanto"/>
          <p:cNvSpPr txBox="1"/>
          <p:nvPr/>
        </p:nvSpPr>
        <p:spPr>
          <a:xfrm>
            <a:off x="5187196" y="195213"/>
            <a:ext cx="3810000" cy="509700"/>
          </a:xfrm>
          <a:prstGeom prst="rect">
            <a:avLst/>
          </a:prstGeom>
          <a:noFill/>
          <a:ln w="3810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i-FI" sz="2400" dirty="0" err="1">
                <a:ea typeface="Open Sans"/>
                <a:cs typeface="Open Sans"/>
                <a:sym typeface="Open Sans"/>
              </a:rPr>
              <a:t>Uppgift</a:t>
            </a:r>
            <a:endParaRPr sz="2400" dirty="0">
              <a:ea typeface="Open Sans"/>
              <a:cs typeface="Open Sans"/>
              <a:sym typeface="Open Sans"/>
            </a:endParaRPr>
          </a:p>
        </p:txBody>
      </p:sp>
      <p:sp>
        <p:nvSpPr>
          <p:cNvPr id="4" name="Tekstikehys 1"/>
          <p:cNvSpPr txBox="1"/>
          <p:nvPr/>
        </p:nvSpPr>
        <p:spPr>
          <a:xfrm>
            <a:off x="5220072" y="713990"/>
            <a:ext cx="3762480" cy="3225912"/>
          </a:xfrm>
          <a:prstGeom prst="rect">
            <a:avLst/>
          </a:prstGeom>
        </p:spPr>
        <p:txBody>
          <a:bodyPr vert="horz" wrap="square" lIns="91440" tIns="45720" rIns="91440" bIns="45720" rtlCol="0" anchor="ctr">
            <a:normAutofit/>
          </a:bodyPr>
          <a:lstStyle/>
          <a:p>
            <a:pPr marL="285750" indent="-285750">
              <a:buClr>
                <a:schemeClr val="tx2">
                  <a:lumMod val="50000"/>
                </a:schemeClr>
              </a:buClr>
              <a:buFont typeface="Arial" panose="020B0604020202020204" pitchFamily="34" charset="0"/>
              <a:buChar char="•"/>
            </a:pPr>
            <a:r>
              <a:rPr lang="fi-FI" sz="2000" dirty="0" err="1">
                <a:solidFill>
                  <a:schemeClr val="bg2">
                    <a:lumMod val="10000"/>
                  </a:schemeClr>
                </a:solidFill>
              </a:rPr>
              <a:t>Ta</a:t>
            </a:r>
            <a:r>
              <a:rPr lang="fi-FI" sz="2000" dirty="0">
                <a:solidFill>
                  <a:schemeClr val="bg2">
                    <a:lumMod val="10000"/>
                  </a:schemeClr>
                </a:solidFill>
              </a:rPr>
              <a:t> </a:t>
            </a:r>
            <a:r>
              <a:rPr lang="fi-FI" sz="2000" dirty="0" err="1">
                <a:solidFill>
                  <a:schemeClr val="bg2">
                    <a:lumMod val="10000"/>
                  </a:schemeClr>
                </a:solidFill>
              </a:rPr>
              <a:t>fram</a:t>
            </a:r>
            <a:r>
              <a:rPr lang="fi-FI" sz="2000" dirty="0">
                <a:solidFill>
                  <a:schemeClr val="bg2">
                    <a:lumMod val="10000"/>
                  </a:schemeClr>
                </a:solidFill>
              </a:rPr>
              <a:t> </a:t>
            </a:r>
            <a:r>
              <a:rPr lang="fi-FI" sz="2000" dirty="0" err="1">
                <a:solidFill>
                  <a:schemeClr val="bg2">
                    <a:lumMod val="10000"/>
                  </a:schemeClr>
                </a:solidFill>
              </a:rPr>
              <a:t>penna</a:t>
            </a:r>
            <a:r>
              <a:rPr lang="fi-FI" sz="2000" dirty="0">
                <a:solidFill>
                  <a:schemeClr val="bg2">
                    <a:lumMod val="10000"/>
                  </a:schemeClr>
                </a:solidFill>
              </a:rPr>
              <a:t> </a:t>
            </a:r>
            <a:r>
              <a:rPr lang="fi-FI" sz="2000" dirty="0" err="1">
                <a:solidFill>
                  <a:schemeClr val="bg2">
                    <a:lumMod val="10000"/>
                  </a:schemeClr>
                </a:solidFill>
              </a:rPr>
              <a:t>och</a:t>
            </a:r>
            <a:r>
              <a:rPr lang="fi-FI" sz="2000" dirty="0">
                <a:solidFill>
                  <a:schemeClr val="bg2">
                    <a:lumMod val="10000"/>
                  </a:schemeClr>
                </a:solidFill>
              </a:rPr>
              <a:t> </a:t>
            </a:r>
            <a:r>
              <a:rPr lang="fi-FI" sz="2000" dirty="0" err="1">
                <a:solidFill>
                  <a:schemeClr val="bg2">
                    <a:lumMod val="10000"/>
                  </a:schemeClr>
                </a:solidFill>
              </a:rPr>
              <a:t>papper</a:t>
            </a:r>
            <a:r>
              <a:rPr lang="fi-FI" sz="2000" dirty="0">
                <a:solidFill>
                  <a:schemeClr val="bg2">
                    <a:lumMod val="10000"/>
                  </a:schemeClr>
                </a:solidFill>
              </a:rPr>
              <a:t>.</a:t>
            </a:r>
          </a:p>
          <a:p>
            <a:pPr marL="285750" indent="-285750">
              <a:buClr>
                <a:schemeClr val="tx2">
                  <a:lumMod val="50000"/>
                </a:schemeClr>
              </a:buClr>
              <a:buFont typeface="Arial" panose="020B0604020202020204" pitchFamily="34" charset="0"/>
              <a:buChar char="•"/>
            </a:pPr>
            <a:endParaRPr lang="fi-FI" sz="2000" dirty="0">
              <a:solidFill>
                <a:schemeClr val="bg2">
                  <a:lumMod val="10000"/>
                </a:schemeClr>
              </a:solidFill>
            </a:endParaRPr>
          </a:p>
          <a:p>
            <a:pPr marL="285750" indent="-285750">
              <a:buClr>
                <a:schemeClr val="tx2">
                  <a:lumMod val="50000"/>
                </a:schemeClr>
              </a:buClr>
              <a:buFont typeface="Arial" panose="020B0604020202020204" pitchFamily="34" charset="0"/>
              <a:buChar char="•"/>
            </a:pPr>
            <a:r>
              <a:rPr lang="fi-FI" sz="2000" dirty="0" err="1">
                <a:solidFill>
                  <a:schemeClr val="bg2">
                    <a:lumMod val="10000"/>
                  </a:schemeClr>
                </a:solidFill>
              </a:rPr>
              <a:t>Försök</a:t>
            </a:r>
            <a:r>
              <a:rPr lang="fi-FI" sz="2000" dirty="0">
                <a:solidFill>
                  <a:schemeClr val="bg2">
                    <a:lumMod val="10000"/>
                  </a:schemeClr>
                </a:solidFill>
              </a:rPr>
              <a:t> </a:t>
            </a:r>
            <a:r>
              <a:rPr lang="fi-FI" sz="2000" dirty="0" err="1">
                <a:solidFill>
                  <a:schemeClr val="bg2">
                    <a:lumMod val="10000"/>
                  </a:schemeClr>
                </a:solidFill>
              </a:rPr>
              <a:t>identifiera</a:t>
            </a:r>
            <a:r>
              <a:rPr lang="fi-FI" sz="2000" dirty="0">
                <a:solidFill>
                  <a:schemeClr val="bg2">
                    <a:lumMod val="10000"/>
                  </a:schemeClr>
                </a:solidFill>
              </a:rPr>
              <a:t> </a:t>
            </a:r>
            <a:r>
              <a:rPr lang="fi-FI" sz="2000" dirty="0" err="1">
                <a:solidFill>
                  <a:schemeClr val="bg2">
                    <a:lumMod val="10000"/>
                  </a:schemeClr>
                </a:solidFill>
              </a:rPr>
              <a:t>följande</a:t>
            </a:r>
            <a:r>
              <a:rPr lang="fi-FI" sz="2000" dirty="0">
                <a:solidFill>
                  <a:schemeClr val="bg2">
                    <a:lumMod val="10000"/>
                  </a:schemeClr>
                </a:solidFill>
              </a:rPr>
              <a:t> </a:t>
            </a:r>
            <a:r>
              <a:rPr lang="fi-FI" sz="2000" dirty="0" err="1">
                <a:solidFill>
                  <a:schemeClr val="bg2">
                    <a:lumMod val="10000"/>
                  </a:schemeClr>
                </a:solidFill>
              </a:rPr>
              <a:t>mysterieföremål</a:t>
            </a:r>
            <a:r>
              <a:rPr lang="fi-FI" sz="2000" dirty="0">
                <a:solidFill>
                  <a:schemeClr val="bg2">
                    <a:lumMod val="10000"/>
                  </a:schemeClr>
                </a:solidFill>
              </a:rPr>
              <a:t> </a:t>
            </a:r>
            <a:r>
              <a:rPr lang="fi-FI" sz="2000" dirty="0" err="1">
                <a:solidFill>
                  <a:schemeClr val="bg2">
                    <a:lumMod val="10000"/>
                  </a:schemeClr>
                </a:solidFill>
              </a:rPr>
              <a:t>tillsammans</a:t>
            </a:r>
            <a:r>
              <a:rPr lang="fi-FI" sz="2000" dirty="0">
                <a:solidFill>
                  <a:schemeClr val="bg2">
                    <a:lumMod val="10000"/>
                  </a:schemeClr>
                </a:solidFill>
              </a:rPr>
              <a:t> </a:t>
            </a:r>
            <a:r>
              <a:rPr lang="fi-FI" sz="2000" dirty="0" err="1">
                <a:solidFill>
                  <a:schemeClr val="bg2">
                    <a:lumMod val="10000"/>
                  </a:schemeClr>
                </a:solidFill>
              </a:rPr>
              <a:t>med</a:t>
            </a:r>
            <a:r>
              <a:rPr lang="fi-FI" sz="2000" dirty="0">
                <a:solidFill>
                  <a:schemeClr val="bg2">
                    <a:lumMod val="10000"/>
                  </a:schemeClr>
                </a:solidFill>
              </a:rPr>
              <a:t> </a:t>
            </a:r>
            <a:r>
              <a:rPr lang="fi-FI" sz="2000" dirty="0" err="1">
                <a:solidFill>
                  <a:schemeClr val="bg2">
                    <a:lumMod val="10000"/>
                  </a:schemeClr>
                </a:solidFill>
              </a:rPr>
              <a:t>ditt</a:t>
            </a:r>
            <a:r>
              <a:rPr lang="fi-FI" sz="2000" dirty="0">
                <a:solidFill>
                  <a:schemeClr val="bg2">
                    <a:lumMod val="10000"/>
                  </a:schemeClr>
                </a:solidFill>
              </a:rPr>
              <a:t> par.</a:t>
            </a:r>
          </a:p>
          <a:p>
            <a:pPr marL="285750" indent="-285750">
              <a:buClr>
                <a:schemeClr val="tx2">
                  <a:lumMod val="50000"/>
                </a:schemeClr>
              </a:buClr>
              <a:buFont typeface="Arial" panose="020B0604020202020204" pitchFamily="34" charset="0"/>
              <a:buChar char="•"/>
            </a:pPr>
            <a:r>
              <a:rPr lang="fi-FI" sz="2000" dirty="0" err="1">
                <a:solidFill>
                  <a:schemeClr val="bg2">
                    <a:lumMod val="10000"/>
                  </a:schemeClr>
                </a:solidFill>
              </a:rPr>
              <a:t>Vad</a:t>
            </a:r>
            <a:r>
              <a:rPr lang="fi-FI" sz="2000" dirty="0">
                <a:solidFill>
                  <a:schemeClr val="bg2">
                    <a:lumMod val="10000"/>
                  </a:schemeClr>
                </a:solidFill>
              </a:rPr>
              <a:t> </a:t>
            </a:r>
            <a:r>
              <a:rPr lang="fi-FI" sz="2000" dirty="0" err="1">
                <a:solidFill>
                  <a:schemeClr val="bg2">
                    <a:lumMod val="10000"/>
                  </a:schemeClr>
                </a:solidFill>
              </a:rPr>
              <a:t>är</a:t>
            </a:r>
            <a:r>
              <a:rPr lang="fi-FI" sz="2000" dirty="0">
                <a:solidFill>
                  <a:schemeClr val="bg2">
                    <a:lumMod val="10000"/>
                  </a:schemeClr>
                </a:solidFill>
              </a:rPr>
              <a:t> </a:t>
            </a:r>
            <a:r>
              <a:rPr lang="fi-FI" sz="2000" dirty="0" err="1">
                <a:solidFill>
                  <a:schemeClr val="bg2">
                    <a:lumMod val="10000"/>
                  </a:schemeClr>
                </a:solidFill>
              </a:rPr>
              <a:t>det</a:t>
            </a:r>
            <a:r>
              <a:rPr lang="fi-FI" sz="2000" dirty="0">
                <a:solidFill>
                  <a:schemeClr val="bg2">
                    <a:lumMod val="10000"/>
                  </a:schemeClr>
                </a:solidFill>
              </a:rPr>
              <a:t> </a:t>
            </a:r>
            <a:r>
              <a:rPr lang="fi-FI" sz="2000" dirty="0" err="1">
                <a:solidFill>
                  <a:schemeClr val="bg2">
                    <a:lumMod val="10000"/>
                  </a:schemeClr>
                </a:solidFill>
              </a:rPr>
              <a:t>här</a:t>
            </a:r>
            <a:r>
              <a:rPr lang="fi-FI" sz="2000" dirty="0">
                <a:solidFill>
                  <a:schemeClr val="bg2">
                    <a:lumMod val="10000"/>
                  </a:schemeClr>
                </a:solidFill>
              </a:rPr>
              <a:t> för ett </a:t>
            </a:r>
            <a:r>
              <a:rPr lang="fi-FI" sz="2000" dirty="0" err="1">
                <a:solidFill>
                  <a:schemeClr val="bg2">
                    <a:lumMod val="10000"/>
                  </a:schemeClr>
                </a:solidFill>
              </a:rPr>
              <a:t>föremål</a:t>
            </a:r>
            <a:r>
              <a:rPr lang="fi-FI" sz="2000" dirty="0">
                <a:solidFill>
                  <a:schemeClr val="bg2">
                    <a:lumMod val="10000"/>
                  </a:schemeClr>
                </a:solidFill>
              </a:rPr>
              <a:t>?</a:t>
            </a:r>
          </a:p>
          <a:p>
            <a:pPr marL="285750" indent="-285750">
              <a:buClr>
                <a:schemeClr val="tx2">
                  <a:lumMod val="50000"/>
                </a:schemeClr>
              </a:buClr>
              <a:buFont typeface="Arial" panose="020B0604020202020204" pitchFamily="34" charset="0"/>
              <a:buChar char="•"/>
            </a:pPr>
            <a:r>
              <a:rPr lang="fi-FI" sz="2000" dirty="0" err="1">
                <a:solidFill>
                  <a:schemeClr val="bg2">
                    <a:lumMod val="10000"/>
                  </a:schemeClr>
                </a:solidFill>
              </a:rPr>
              <a:t>Vad</a:t>
            </a:r>
            <a:r>
              <a:rPr lang="fi-FI" sz="2000" dirty="0">
                <a:solidFill>
                  <a:schemeClr val="bg2">
                    <a:lumMod val="10000"/>
                  </a:schemeClr>
                </a:solidFill>
              </a:rPr>
              <a:t> </a:t>
            </a:r>
            <a:r>
              <a:rPr lang="fi-FI" sz="2000" dirty="0" err="1">
                <a:solidFill>
                  <a:schemeClr val="bg2">
                    <a:lumMod val="10000"/>
                  </a:schemeClr>
                </a:solidFill>
              </a:rPr>
              <a:t>kan</a:t>
            </a:r>
            <a:r>
              <a:rPr lang="fi-FI" sz="2000" dirty="0">
                <a:solidFill>
                  <a:schemeClr val="bg2">
                    <a:lumMod val="10000"/>
                  </a:schemeClr>
                </a:solidFill>
              </a:rPr>
              <a:t> </a:t>
            </a:r>
            <a:r>
              <a:rPr lang="fi-FI" sz="2000" dirty="0" err="1">
                <a:solidFill>
                  <a:schemeClr val="bg2">
                    <a:lumMod val="10000"/>
                  </a:schemeClr>
                </a:solidFill>
              </a:rPr>
              <a:t>det</a:t>
            </a:r>
            <a:r>
              <a:rPr lang="fi-FI" sz="2000" dirty="0">
                <a:solidFill>
                  <a:schemeClr val="bg2">
                    <a:lumMod val="10000"/>
                  </a:schemeClr>
                </a:solidFill>
              </a:rPr>
              <a:t> ha </a:t>
            </a:r>
            <a:r>
              <a:rPr lang="fi-FI" sz="2000" dirty="0" err="1">
                <a:solidFill>
                  <a:schemeClr val="bg2">
                    <a:lumMod val="10000"/>
                  </a:schemeClr>
                </a:solidFill>
              </a:rPr>
              <a:t>använts</a:t>
            </a:r>
            <a:r>
              <a:rPr lang="fi-FI" sz="2000" dirty="0">
                <a:solidFill>
                  <a:schemeClr val="bg2">
                    <a:lumMod val="10000"/>
                  </a:schemeClr>
                </a:solidFill>
              </a:rPr>
              <a:t> för?</a:t>
            </a:r>
          </a:p>
          <a:p>
            <a:pPr marL="285750" indent="-285750">
              <a:buClr>
                <a:schemeClr val="tx2">
                  <a:lumMod val="50000"/>
                </a:schemeClr>
              </a:buClr>
              <a:buFont typeface="Arial" panose="020B0604020202020204" pitchFamily="34" charset="0"/>
              <a:buChar char="•"/>
            </a:pPr>
            <a:r>
              <a:rPr lang="fi-FI" sz="2000" dirty="0" err="1">
                <a:solidFill>
                  <a:schemeClr val="bg2">
                    <a:lumMod val="10000"/>
                  </a:schemeClr>
                </a:solidFill>
              </a:rPr>
              <a:t>Skriv</a:t>
            </a:r>
            <a:r>
              <a:rPr lang="fi-FI" sz="2000" dirty="0">
                <a:solidFill>
                  <a:schemeClr val="bg2">
                    <a:lumMod val="10000"/>
                  </a:schemeClr>
                </a:solidFill>
              </a:rPr>
              <a:t> </a:t>
            </a:r>
            <a:r>
              <a:rPr lang="fi-FI" sz="2000" dirty="0" err="1">
                <a:solidFill>
                  <a:schemeClr val="bg2">
                    <a:lumMod val="10000"/>
                  </a:schemeClr>
                </a:solidFill>
              </a:rPr>
              <a:t>ner</a:t>
            </a:r>
            <a:r>
              <a:rPr lang="fi-FI" sz="2000" dirty="0">
                <a:solidFill>
                  <a:schemeClr val="bg2">
                    <a:lumMod val="10000"/>
                  </a:schemeClr>
                </a:solidFill>
              </a:rPr>
              <a:t> </a:t>
            </a:r>
            <a:r>
              <a:rPr lang="fi-FI" sz="2000" dirty="0" err="1">
                <a:solidFill>
                  <a:schemeClr val="bg2">
                    <a:lumMod val="10000"/>
                  </a:schemeClr>
                </a:solidFill>
              </a:rPr>
              <a:t>era</a:t>
            </a:r>
            <a:r>
              <a:rPr lang="fi-FI" sz="2000" dirty="0">
                <a:solidFill>
                  <a:schemeClr val="bg2">
                    <a:lumMod val="10000"/>
                  </a:schemeClr>
                </a:solidFill>
              </a:rPr>
              <a:t> </a:t>
            </a:r>
            <a:r>
              <a:rPr lang="fi-FI" sz="2000" dirty="0" err="1">
                <a:solidFill>
                  <a:schemeClr val="bg2">
                    <a:lumMod val="10000"/>
                  </a:schemeClr>
                </a:solidFill>
              </a:rPr>
              <a:t>svar</a:t>
            </a:r>
            <a:r>
              <a:rPr lang="fi-FI" sz="2000" dirty="0">
                <a:solidFill>
                  <a:schemeClr val="bg2">
                    <a:lumMod val="10000"/>
                  </a:schemeClr>
                </a:solidFill>
              </a:rPr>
              <a:t>.</a:t>
            </a:r>
          </a:p>
        </p:txBody>
      </p:sp>
      <p:sp>
        <p:nvSpPr>
          <p:cNvPr id="13" name="Tekstikehys 2"/>
          <p:cNvSpPr txBox="1"/>
          <p:nvPr/>
        </p:nvSpPr>
        <p:spPr>
          <a:xfrm>
            <a:off x="5220072" y="3939902"/>
            <a:ext cx="3810000" cy="565800"/>
          </a:xfrm>
          <a:prstGeom prst="rect">
            <a:avLst/>
          </a:prstGeom>
          <a:noFill/>
          <a:ln w="3810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fi" sz="2400" dirty="0">
                <a:ea typeface="Open Sans"/>
                <a:cs typeface="Open Sans"/>
                <a:sym typeface="Open Sans"/>
              </a:rPr>
              <a:t>Lycka till!</a:t>
            </a:r>
            <a:endParaRPr sz="2400" dirty="0">
              <a:ea typeface="Open Sans"/>
              <a:cs typeface="Open Sans"/>
              <a:sym typeface="Open Sans"/>
            </a:endParaRPr>
          </a:p>
        </p:txBody>
      </p:sp>
      <p:sp>
        <p:nvSpPr>
          <p:cNvPr id="7" name="Slide Number Placeholder 6">
            <a:extLst>
              <a:ext uri="{FF2B5EF4-FFF2-40B4-BE49-F238E27FC236}">
                <a16:creationId xmlns:a16="http://schemas.microsoft.com/office/drawing/2014/main" id="{E1280EAA-934D-AA49-B83F-6CAC7AC398D4}"/>
              </a:ext>
            </a:extLst>
          </p:cNvPr>
          <p:cNvSpPr>
            <a:spLocks noGrp="1"/>
          </p:cNvSpPr>
          <p:nvPr>
            <p:ph type="sldNum" sz="quarter" idx="4"/>
          </p:nvPr>
        </p:nvSpPr>
        <p:spPr/>
        <p:txBody>
          <a:bodyPr/>
          <a:lstStyle/>
          <a:p>
            <a:pPr algn="r"/>
            <a:fld id="{00000000-1234-1234-1234-123412341234}" type="slidenum">
              <a:rPr lang="fi" smtClean="0"/>
              <a:pPr algn="r"/>
              <a:t>1</a:t>
            </a:fld>
            <a:endParaRPr lang="fi" dirty="0"/>
          </a:p>
        </p:txBody>
      </p:sp>
    </p:spTree>
    <p:extLst>
      <p:ext uri="{BB962C8B-B14F-4D97-AF65-F5344CB8AC3E}">
        <p14:creationId xmlns:p14="http://schemas.microsoft.com/office/powerpoint/2010/main" val="18471066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4" grpId="0" build="p"/>
      <p:bldP spid="1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3D0D46BF-4668-D24F-9C2F-3DEE00109A9D}"/>
              </a:ext>
            </a:extLst>
          </p:cNvPr>
          <p:cNvSpPr>
            <a:spLocks noGrp="1"/>
          </p:cNvSpPr>
          <p:nvPr>
            <p:ph type="title"/>
          </p:nvPr>
        </p:nvSpPr>
        <p:spPr>
          <a:xfrm>
            <a:off x="179512" y="123478"/>
            <a:ext cx="4176464" cy="511346"/>
          </a:xfrm>
        </p:spPr>
        <p:txBody>
          <a:bodyPr/>
          <a:lstStyle/>
          <a:p>
            <a:r>
              <a:rPr lang="fi-FI" sz="2400" dirty="0">
                <a:latin typeface="+mj-lt"/>
              </a:rPr>
              <a:t>6. </a:t>
            </a:r>
            <a:r>
              <a:rPr lang="fi-FI" sz="2400" dirty="0" err="1">
                <a:latin typeface="+mj-lt"/>
              </a:rPr>
              <a:t>Lås</a:t>
            </a:r>
            <a:r>
              <a:rPr lang="fi-FI" sz="2400" dirty="0">
                <a:latin typeface="+mj-lt"/>
              </a:rPr>
              <a:t> </a:t>
            </a:r>
            <a:r>
              <a:rPr lang="fi-FI" sz="2400" dirty="0" err="1">
                <a:latin typeface="+mj-lt"/>
              </a:rPr>
              <a:t>och</a:t>
            </a:r>
            <a:r>
              <a:rPr lang="fi-FI" sz="2400" dirty="0">
                <a:latin typeface="+mj-lt"/>
              </a:rPr>
              <a:t> </a:t>
            </a:r>
            <a:r>
              <a:rPr lang="fi-FI" sz="2400" dirty="0" err="1">
                <a:latin typeface="+mj-lt"/>
              </a:rPr>
              <a:t>nycklar</a:t>
            </a:r>
            <a:r>
              <a:rPr lang="fi-FI" sz="2400" dirty="0">
                <a:latin typeface="+mj-lt"/>
              </a:rPr>
              <a:t> 2/2</a:t>
            </a:r>
          </a:p>
        </p:txBody>
      </p:sp>
      <p:sp>
        <p:nvSpPr>
          <p:cNvPr id="104" name="Teksti"/>
          <p:cNvSpPr txBox="1"/>
          <p:nvPr/>
        </p:nvSpPr>
        <p:spPr>
          <a:xfrm>
            <a:off x="179512" y="627534"/>
            <a:ext cx="5498551" cy="3672408"/>
          </a:xfrm>
          <a:prstGeom prst="rect">
            <a:avLst/>
          </a:prstGeom>
          <a:noFill/>
          <a:ln>
            <a:noFill/>
          </a:ln>
        </p:spPr>
        <p:txBody>
          <a:bodyPr spcFirstLastPara="1" wrap="square" lIns="91425" tIns="91425" rIns="91425" bIns="91425" anchor="t" anchorCtr="0">
            <a:noAutofit/>
          </a:bodyPr>
          <a:lstStyle/>
          <a:p>
            <a:pPr marL="342900" indent="-342900">
              <a:spcBef>
                <a:spcPts val="750"/>
              </a:spcBef>
              <a:buClr>
                <a:schemeClr val="tx2">
                  <a:lumMod val="50000"/>
                </a:schemeClr>
              </a:buClr>
              <a:buFont typeface="Arial" panose="020B0604020202020204" pitchFamily="34" charset="0"/>
              <a:buChar char="•"/>
            </a:pPr>
            <a:r>
              <a:rPr lang="fi-FI" sz="2000" dirty="0" err="1"/>
              <a:t>Hänglåsets</a:t>
            </a:r>
            <a:r>
              <a:rPr lang="fi-FI" sz="2000" dirty="0"/>
              <a:t> </a:t>
            </a:r>
            <a:r>
              <a:rPr lang="fi-FI" sz="2000" dirty="0" err="1"/>
              <a:t>rördel</a:t>
            </a:r>
            <a:r>
              <a:rPr lang="fi-FI" sz="2000" dirty="0"/>
              <a:t> </a:t>
            </a:r>
            <a:r>
              <a:rPr lang="fi-FI" sz="2000" dirty="0" err="1"/>
              <a:t>är</a:t>
            </a:r>
            <a:r>
              <a:rPr lang="fi-FI" sz="2000" dirty="0"/>
              <a:t> 30 mm </a:t>
            </a:r>
            <a:r>
              <a:rPr lang="fi-FI" sz="2000" dirty="0" err="1"/>
              <a:t>hög</a:t>
            </a:r>
            <a:r>
              <a:rPr lang="fi-FI" sz="2000" dirty="0"/>
              <a:t>.</a:t>
            </a:r>
          </a:p>
          <a:p>
            <a:pPr marL="342900" indent="-342900">
              <a:spcBef>
                <a:spcPts val="750"/>
              </a:spcBef>
              <a:buClr>
                <a:schemeClr val="tx2">
                  <a:lumMod val="50000"/>
                </a:schemeClr>
              </a:buClr>
              <a:buFont typeface="Arial" panose="020B0604020202020204" pitchFamily="34" charset="0"/>
              <a:buChar char="•"/>
            </a:pPr>
            <a:r>
              <a:rPr lang="fi-FI" sz="2000" dirty="0" err="1"/>
              <a:t>Hänglåset</a:t>
            </a:r>
            <a:r>
              <a:rPr lang="fi-FI" sz="2000" dirty="0"/>
              <a:t> </a:t>
            </a:r>
            <a:r>
              <a:rPr lang="fi-FI" sz="2000" dirty="0" err="1"/>
              <a:t>härstammar</a:t>
            </a:r>
            <a:r>
              <a:rPr lang="fi-FI" sz="2000" dirty="0"/>
              <a:t> </a:t>
            </a:r>
            <a:r>
              <a:rPr lang="fi-FI" sz="2000" dirty="0" err="1"/>
              <a:t>från</a:t>
            </a:r>
            <a:r>
              <a:rPr lang="fi-FI" sz="2000" dirty="0"/>
              <a:t> </a:t>
            </a:r>
            <a:r>
              <a:rPr lang="fi-FI" sz="2000" dirty="0" err="1"/>
              <a:t>vikingatiden</a:t>
            </a:r>
            <a:r>
              <a:rPr lang="fi-FI" sz="2000" dirty="0"/>
              <a:t>, </a:t>
            </a:r>
            <a:r>
              <a:rPr lang="fi-FI" sz="2000" dirty="0" err="1"/>
              <a:t>ca</a:t>
            </a:r>
            <a:r>
              <a:rPr lang="fi-FI" sz="2000" dirty="0"/>
              <a:t> 800–1050. </a:t>
            </a:r>
            <a:r>
              <a:rPr lang="fi-FI" sz="2000" dirty="0" err="1"/>
              <a:t>Det</a:t>
            </a:r>
            <a:r>
              <a:rPr lang="fi-FI" sz="2000" dirty="0"/>
              <a:t> </a:t>
            </a:r>
            <a:r>
              <a:rPr lang="fi-FI" sz="2000" dirty="0" err="1"/>
              <a:t>har</a:t>
            </a:r>
            <a:r>
              <a:rPr lang="fi-FI" sz="2000" dirty="0"/>
              <a:t> </a:t>
            </a:r>
            <a:r>
              <a:rPr lang="fi-FI" sz="2000" dirty="0" err="1"/>
              <a:t>hittats</a:t>
            </a:r>
            <a:r>
              <a:rPr lang="fi-FI" sz="2000" dirty="0"/>
              <a:t> i </a:t>
            </a:r>
            <a:r>
              <a:rPr lang="fi-FI" sz="2000" dirty="0" err="1"/>
              <a:t>Tavastehus</a:t>
            </a:r>
            <a:r>
              <a:rPr lang="fi-FI" sz="2000" dirty="0"/>
              <a:t>.</a:t>
            </a:r>
          </a:p>
          <a:p>
            <a:pPr marL="342900" indent="-342900">
              <a:spcBef>
                <a:spcPts val="750"/>
              </a:spcBef>
              <a:buClr>
                <a:schemeClr val="tx2">
                  <a:lumMod val="50000"/>
                </a:schemeClr>
              </a:buClr>
              <a:buFont typeface="Arial" panose="020B0604020202020204" pitchFamily="34" charset="0"/>
              <a:buChar char="•"/>
            </a:pPr>
            <a:endParaRPr lang="fi-FI" sz="2000" dirty="0"/>
          </a:p>
          <a:p>
            <a:pPr>
              <a:spcBef>
                <a:spcPts val="750"/>
              </a:spcBef>
            </a:pPr>
            <a:r>
              <a:rPr lang="fi-FI" sz="2000" dirty="0">
                <a:solidFill>
                  <a:schemeClr val="tx1">
                    <a:lumMod val="90000"/>
                    <a:lumOff val="10000"/>
                  </a:schemeClr>
                </a:solidFill>
                <a:hlinkClick r:id="rId3"/>
              </a:rPr>
              <a:t>Mer information: finna.fi favoritlistan  </a:t>
            </a:r>
            <a:endParaRPr lang="fi-FI" sz="2000" dirty="0">
              <a:solidFill>
                <a:schemeClr val="tx1">
                  <a:lumMod val="90000"/>
                  <a:lumOff val="10000"/>
                </a:schemeClr>
              </a:solidFill>
            </a:endParaRPr>
          </a:p>
        </p:txBody>
      </p:sp>
      <p:pic>
        <p:nvPicPr>
          <p:cNvPr id="8" name="Kuva" descr="Fyra kubformade, ett cylinderformat och nio avlånga mysterieföremål. Ovanpå de kubformade föremålen finns en länk. Hos en del av de avlånga föremålen är den ena änden fyrkantig och den andra bredare. Föremålen är slitna."/>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796136" y="987574"/>
            <a:ext cx="3165216" cy="1995664"/>
          </a:xfrm>
          <a:prstGeom prst="rect">
            <a:avLst/>
          </a:prstGeom>
        </p:spPr>
      </p:pic>
      <p:sp>
        <p:nvSpPr>
          <p:cNvPr id="6" name="Kuvan lähdeviittaus">
            <a:extLst>
              <a:ext uri="{FF2B5EF4-FFF2-40B4-BE49-F238E27FC236}">
                <a16:creationId xmlns:a16="http://schemas.microsoft.com/office/drawing/2014/main" id="{291AC4FB-3C50-C34F-83D3-5A37B894C494}"/>
              </a:ext>
            </a:extLst>
          </p:cNvPr>
          <p:cNvSpPr txBox="1"/>
          <p:nvPr/>
        </p:nvSpPr>
        <p:spPr>
          <a:xfrm>
            <a:off x="5678063" y="3086786"/>
            <a:ext cx="3597264"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5"/>
              </a:rPr>
              <a:t>länk till föremålets sidan</a:t>
            </a:r>
            <a:endParaRPr lang="fi-FI" sz="1600" dirty="0">
              <a:solidFill>
                <a:srgbClr val="7030A0"/>
              </a:solidFill>
            </a:endParaRPr>
          </a:p>
        </p:txBody>
      </p:sp>
      <p:sp>
        <p:nvSpPr>
          <p:cNvPr id="5" name="Slide Number Placeholder 4">
            <a:extLst>
              <a:ext uri="{FF2B5EF4-FFF2-40B4-BE49-F238E27FC236}">
                <a16:creationId xmlns:a16="http://schemas.microsoft.com/office/drawing/2014/main" id="{0518297B-0A5C-C145-A4B1-1D44A29C5F0A}"/>
              </a:ext>
            </a:extLst>
          </p:cNvPr>
          <p:cNvSpPr>
            <a:spLocks noGrp="1"/>
          </p:cNvSpPr>
          <p:nvPr>
            <p:ph type="sldNum" sz="quarter" idx="4"/>
          </p:nvPr>
        </p:nvSpPr>
        <p:spPr/>
        <p:txBody>
          <a:bodyPr/>
          <a:lstStyle/>
          <a:p>
            <a:pPr algn="r"/>
            <a:fld id="{00000000-1234-1234-1234-123412341234}" type="slidenum">
              <a:rPr lang="fi" smtClean="0"/>
              <a:pPr algn="r"/>
              <a:t>19</a:t>
            </a:fld>
            <a:endParaRPr lang="fi" dirty="0"/>
          </a:p>
        </p:txBody>
      </p:sp>
    </p:spTree>
    <p:extLst>
      <p:ext uri="{BB962C8B-B14F-4D97-AF65-F5344CB8AC3E}">
        <p14:creationId xmlns:p14="http://schemas.microsoft.com/office/powerpoint/2010/main" val="4182494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91F005BB-1D60-6747-A15E-221D4D6A5477}"/>
              </a:ext>
            </a:extLst>
          </p:cNvPr>
          <p:cNvSpPr>
            <a:spLocks noGrp="1"/>
          </p:cNvSpPr>
          <p:nvPr>
            <p:ph type="title"/>
          </p:nvPr>
        </p:nvSpPr>
        <p:spPr>
          <a:xfrm>
            <a:off x="179512" y="123478"/>
            <a:ext cx="4176464" cy="511346"/>
          </a:xfrm>
        </p:spPr>
        <p:txBody>
          <a:bodyPr/>
          <a:lstStyle/>
          <a:p>
            <a:r>
              <a:rPr lang="fi-FI" sz="2400" dirty="0">
                <a:latin typeface="+mj-lt"/>
              </a:rPr>
              <a:t>7. </a:t>
            </a:r>
            <a:r>
              <a:rPr lang="fi-FI" sz="2400" dirty="0" err="1">
                <a:latin typeface="+mj-lt"/>
              </a:rPr>
              <a:t>Tuggkåda</a:t>
            </a:r>
            <a:endParaRPr lang="fi-FI" sz="2400" dirty="0">
              <a:latin typeface="+mj-lt"/>
            </a:endParaRPr>
          </a:p>
        </p:txBody>
      </p:sp>
      <p:sp>
        <p:nvSpPr>
          <p:cNvPr id="104" name="Teksti"/>
          <p:cNvSpPr txBox="1"/>
          <p:nvPr/>
        </p:nvSpPr>
        <p:spPr>
          <a:xfrm>
            <a:off x="179512" y="642114"/>
            <a:ext cx="5587247" cy="3513812"/>
          </a:xfrm>
          <a:prstGeom prst="rect">
            <a:avLst/>
          </a:prstGeom>
          <a:noFill/>
          <a:ln>
            <a:noFill/>
          </a:ln>
        </p:spPr>
        <p:txBody>
          <a:bodyPr spcFirstLastPara="1" wrap="square" lIns="91425" tIns="91425" rIns="91425" bIns="91425" anchor="t" anchorCtr="0">
            <a:noAutofit/>
          </a:bodyPr>
          <a:lstStyle/>
          <a:p>
            <a:pPr marL="342900" lvl="0" indent="-342900">
              <a:spcBef>
                <a:spcPts val="750"/>
              </a:spcBef>
              <a:buClr>
                <a:schemeClr val="tx2">
                  <a:lumMod val="50000"/>
                </a:schemeClr>
              </a:buClr>
              <a:buSzPct val="120000"/>
              <a:buFont typeface="Arial" panose="020B0604020202020204" pitchFamily="34" charset="0"/>
              <a:buChar char="•"/>
            </a:pPr>
            <a:r>
              <a:rPr lang="fi-FI" sz="2000" dirty="0" err="1"/>
              <a:t>Redan</a:t>
            </a:r>
            <a:r>
              <a:rPr lang="fi-FI" sz="2000" dirty="0"/>
              <a:t> </a:t>
            </a:r>
            <a:r>
              <a:rPr lang="fi-FI" sz="2000" dirty="0" err="1"/>
              <a:t>på</a:t>
            </a:r>
            <a:r>
              <a:rPr lang="fi-FI" sz="2000" dirty="0"/>
              <a:t> </a:t>
            </a:r>
            <a:r>
              <a:rPr lang="fi-FI" sz="2000" dirty="0" err="1"/>
              <a:t>stenåldern</a:t>
            </a:r>
            <a:r>
              <a:rPr lang="fi-FI" sz="2000" dirty="0"/>
              <a:t> </a:t>
            </a:r>
            <a:r>
              <a:rPr lang="fi-FI" sz="2000" dirty="0" err="1"/>
              <a:t>tuggade</a:t>
            </a:r>
            <a:r>
              <a:rPr lang="fi-FI" sz="2000" dirty="0"/>
              <a:t> </a:t>
            </a:r>
            <a:r>
              <a:rPr lang="fi-FI" sz="2000" dirty="0" err="1"/>
              <a:t>man</a:t>
            </a:r>
            <a:r>
              <a:rPr lang="fi-FI" sz="2000" dirty="0"/>
              <a:t> </a:t>
            </a:r>
            <a:r>
              <a:rPr lang="fi-FI" sz="2000" dirty="0" err="1"/>
              <a:t>tuggkåda</a:t>
            </a:r>
            <a:r>
              <a:rPr lang="fi-FI" sz="2000" dirty="0"/>
              <a:t> för </a:t>
            </a:r>
            <a:r>
              <a:rPr lang="fi-FI" sz="2000" dirty="0" err="1"/>
              <a:t>att</a:t>
            </a:r>
            <a:r>
              <a:rPr lang="fi-FI" sz="2000" dirty="0"/>
              <a:t> </a:t>
            </a:r>
            <a:r>
              <a:rPr lang="fi-FI" sz="2000" dirty="0" err="1"/>
              <a:t>putsa</a:t>
            </a:r>
            <a:r>
              <a:rPr lang="fi-FI" sz="2000" dirty="0"/>
              <a:t> </a:t>
            </a:r>
            <a:r>
              <a:rPr lang="fi-FI" sz="2000" dirty="0" err="1"/>
              <a:t>tänderna</a:t>
            </a:r>
            <a:r>
              <a:rPr lang="fi-FI" sz="2000" dirty="0"/>
              <a:t>, </a:t>
            </a:r>
            <a:r>
              <a:rPr lang="fi-FI" sz="2000" dirty="0" err="1"/>
              <a:t>precis</a:t>
            </a:r>
            <a:r>
              <a:rPr lang="fi-FI" sz="2000" dirty="0"/>
              <a:t> </a:t>
            </a:r>
            <a:r>
              <a:rPr lang="fi-FI" sz="2000" dirty="0" err="1"/>
              <a:t>som</a:t>
            </a:r>
            <a:r>
              <a:rPr lang="fi-FI" sz="2000" dirty="0"/>
              <a:t> </a:t>
            </a:r>
            <a:r>
              <a:rPr lang="fi-FI" sz="2000" dirty="0" err="1"/>
              <a:t>tuggummi</a:t>
            </a:r>
            <a:r>
              <a:rPr lang="fi-FI" sz="2000" dirty="0"/>
              <a:t>.</a:t>
            </a:r>
          </a:p>
          <a:p>
            <a:pPr marL="342900" lvl="0" indent="-342900">
              <a:spcBef>
                <a:spcPts val="750"/>
              </a:spcBef>
              <a:buClr>
                <a:schemeClr val="tx2">
                  <a:lumMod val="50000"/>
                </a:schemeClr>
              </a:buClr>
              <a:buSzPct val="120000"/>
              <a:buFont typeface="Arial" panose="020B0604020202020204" pitchFamily="34" charset="0"/>
              <a:buChar char="•"/>
            </a:pPr>
            <a:r>
              <a:rPr lang="fi-FI" sz="2000" dirty="0" err="1"/>
              <a:t>Denna</a:t>
            </a:r>
            <a:r>
              <a:rPr lang="fi-FI" sz="2000" dirty="0"/>
              <a:t> </a:t>
            </a:r>
            <a:r>
              <a:rPr lang="fi-FI" sz="2000" dirty="0" err="1"/>
              <a:t>tuggkåda</a:t>
            </a:r>
            <a:r>
              <a:rPr lang="fi-FI" sz="2000" dirty="0"/>
              <a:t> </a:t>
            </a:r>
            <a:r>
              <a:rPr lang="fi-FI" sz="2000" dirty="0" err="1"/>
              <a:t>är</a:t>
            </a:r>
            <a:r>
              <a:rPr lang="fi-FI" sz="2000" dirty="0"/>
              <a:t> av </a:t>
            </a:r>
            <a:r>
              <a:rPr lang="fi-FI" sz="2000" dirty="0" err="1"/>
              <a:t>björkkåda</a:t>
            </a:r>
            <a:r>
              <a:rPr lang="fi-FI" sz="2000" dirty="0"/>
              <a:t>. </a:t>
            </a:r>
          </a:p>
          <a:p>
            <a:pPr marL="342900" lvl="0" indent="-342900">
              <a:spcBef>
                <a:spcPts val="750"/>
              </a:spcBef>
              <a:buClr>
                <a:schemeClr val="tx2">
                  <a:lumMod val="50000"/>
                </a:schemeClr>
              </a:buClr>
              <a:buSzPct val="120000"/>
              <a:buFont typeface="Arial" panose="020B0604020202020204" pitchFamily="34" charset="0"/>
              <a:buChar char="•"/>
            </a:pPr>
            <a:r>
              <a:rPr lang="fi-FI" sz="2000" dirty="0" err="1"/>
              <a:t>På</a:t>
            </a:r>
            <a:r>
              <a:rPr lang="fi-FI" sz="2000" dirty="0"/>
              <a:t> de </a:t>
            </a:r>
            <a:r>
              <a:rPr lang="fi-FI" sz="2000" dirty="0" err="1"/>
              <a:t>förhårdnade</a:t>
            </a:r>
            <a:r>
              <a:rPr lang="fi-FI" sz="2000" dirty="0"/>
              <a:t> </a:t>
            </a:r>
            <a:r>
              <a:rPr lang="fi-FI" sz="2000" dirty="0" err="1"/>
              <a:t>bitarna</a:t>
            </a:r>
            <a:r>
              <a:rPr lang="fi-FI" sz="2000" dirty="0"/>
              <a:t> av </a:t>
            </a:r>
            <a:r>
              <a:rPr lang="fi-FI" sz="2000" dirty="0" err="1"/>
              <a:t>tuggkådan</a:t>
            </a:r>
            <a:r>
              <a:rPr lang="fi-FI" sz="2000" dirty="0"/>
              <a:t> </a:t>
            </a:r>
            <a:r>
              <a:rPr lang="fi-FI" sz="2000" dirty="0" err="1"/>
              <a:t>syns</a:t>
            </a:r>
            <a:r>
              <a:rPr lang="fi-FI" sz="2000" dirty="0"/>
              <a:t> </a:t>
            </a:r>
            <a:r>
              <a:rPr lang="fi-FI" sz="2000" dirty="0" err="1"/>
              <a:t>tandmärken</a:t>
            </a:r>
            <a:r>
              <a:rPr lang="fi-FI" sz="2000" dirty="0"/>
              <a:t> </a:t>
            </a:r>
            <a:r>
              <a:rPr lang="fi-FI" sz="2000" dirty="0" err="1"/>
              <a:t>från</a:t>
            </a:r>
            <a:r>
              <a:rPr lang="fi-FI" sz="2000" dirty="0"/>
              <a:t> </a:t>
            </a:r>
            <a:r>
              <a:rPr lang="fi-FI" sz="2000" dirty="0" err="1"/>
              <a:t>stenåldersmänniskor</a:t>
            </a:r>
            <a:r>
              <a:rPr lang="fi-FI" sz="2000" dirty="0"/>
              <a:t>.</a:t>
            </a:r>
          </a:p>
          <a:p>
            <a:pPr>
              <a:spcBef>
                <a:spcPts val="750"/>
              </a:spcBef>
            </a:pPr>
            <a:endParaRPr lang="fi-FI" dirty="0"/>
          </a:p>
          <a:p>
            <a:pPr>
              <a:spcBef>
                <a:spcPts val="750"/>
              </a:spcBef>
            </a:pPr>
            <a:r>
              <a:rPr lang="fi-FI" dirty="0">
                <a:solidFill>
                  <a:schemeClr val="tx1">
                    <a:lumMod val="90000"/>
                    <a:lumOff val="10000"/>
                  </a:schemeClr>
                </a:solidFill>
                <a:hlinkClick r:id="rId3"/>
              </a:rPr>
              <a:t>Mer information: finna.fi favoritlistan  </a:t>
            </a:r>
            <a:endParaRPr lang="fi-FI" dirty="0">
              <a:solidFill>
                <a:schemeClr val="tx1">
                  <a:lumMod val="90000"/>
                  <a:lumOff val="10000"/>
                </a:schemeClr>
              </a:solidFill>
            </a:endParaRPr>
          </a:p>
        </p:txBody>
      </p:sp>
      <p:pic>
        <p:nvPicPr>
          <p:cNvPr id="6" name="Kuva" descr="Bilden visar två bitar tuggkåda av björk. Båda är ovala. Svart och orange. Det finns tandmärken på föremålen. Föremålen är ca 37 mm långa och 10 mm tjocka. ">
            <a:extLst>
              <a:ext uri="{FF2B5EF4-FFF2-40B4-BE49-F238E27FC236}">
                <a16:creationId xmlns:a16="http://schemas.microsoft.com/office/drawing/2014/main" id="{E472675F-2DAE-2E49-B73C-E3BC2B1C6765}"/>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68144" y="834957"/>
            <a:ext cx="2501283" cy="1738632"/>
          </a:xfrm>
          <a:prstGeom prst="rect">
            <a:avLst/>
          </a:prstGeom>
        </p:spPr>
      </p:pic>
      <p:sp>
        <p:nvSpPr>
          <p:cNvPr id="8" name="Kuvan lähdeviittaus">
            <a:extLst>
              <a:ext uri="{FF2B5EF4-FFF2-40B4-BE49-F238E27FC236}">
                <a16:creationId xmlns:a16="http://schemas.microsoft.com/office/drawing/2014/main" id="{9C6335FD-D263-DD4E-BA2E-715BE0DCB88C}"/>
              </a:ext>
            </a:extLst>
          </p:cNvPr>
          <p:cNvSpPr txBox="1"/>
          <p:nvPr/>
        </p:nvSpPr>
        <p:spPr>
          <a:xfrm>
            <a:off x="5766759" y="2701745"/>
            <a:ext cx="3419872"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 </a:t>
            </a:r>
            <a:r>
              <a:rPr lang="fi-FI" sz="1600" dirty="0">
                <a:solidFill>
                  <a:srgbClr val="252629"/>
                </a:solidFill>
                <a:hlinkClick r:id="rId5"/>
              </a:rPr>
              <a:t>länk till föremålets sidan</a:t>
            </a:r>
            <a:endParaRPr lang="fi-FI" sz="1600" dirty="0">
              <a:solidFill>
                <a:srgbClr val="7030A0"/>
              </a:solidFill>
            </a:endParaRPr>
          </a:p>
        </p:txBody>
      </p:sp>
      <p:sp>
        <p:nvSpPr>
          <p:cNvPr id="5" name="Slide Number Placeholder 4">
            <a:extLst>
              <a:ext uri="{FF2B5EF4-FFF2-40B4-BE49-F238E27FC236}">
                <a16:creationId xmlns:a16="http://schemas.microsoft.com/office/drawing/2014/main" id="{A43DDC23-8F2F-644F-B1BB-76C0396BB1C2}"/>
              </a:ext>
            </a:extLst>
          </p:cNvPr>
          <p:cNvSpPr>
            <a:spLocks noGrp="1"/>
          </p:cNvSpPr>
          <p:nvPr>
            <p:ph type="sldNum" sz="quarter" idx="4"/>
          </p:nvPr>
        </p:nvSpPr>
        <p:spPr/>
        <p:txBody>
          <a:bodyPr/>
          <a:lstStyle/>
          <a:p>
            <a:pPr algn="r"/>
            <a:fld id="{00000000-1234-1234-1234-123412341234}" type="slidenum">
              <a:rPr lang="fi" smtClean="0"/>
              <a:pPr algn="r"/>
              <a:t>20</a:t>
            </a:fld>
            <a:endParaRPr lang="fi" dirty="0"/>
          </a:p>
        </p:txBody>
      </p:sp>
    </p:spTree>
    <p:extLst>
      <p:ext uri="{BB962C8B-B14F-4D97-AF65-F5344CB8AC3E}">
        <p14:creationId xmlns:p14="http://schemas.microsoft.com/office/powerpoint/2010/main" val="2877804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0EC81480-81F7-6241-BB35-D36C1C5287B3}"/>
              </a:ext>
            </a:extLst>
          </p:cNvPr>
          <p:cNvSpPr>
            <a:spLocks noGrp="1"/>
          </p:cNvSpPr>
          <p:nvPr>
            <p:ph type="title"/>
          </p:nvPr>
        </p:nvSpPr>
        <p:spPr>
          <a:xfrm>
            <a:off x="179512" y="123478"/>
            <a:ext cx="4176464" cy="511346"/>
          </a:xfrm>
        </p:spPr>
        <p:txBody>
          <a:bodyPr/>
          <a:lstStyle/>
          <a:p>
            <a:r>
              <a:rPr lang="fi-FI" sz="2400" dirty="0">
                <a:latin typeface="+mj-lt"/>
              </a:rPr>
              <a:t>8. </a:t>
            </a:r>
            <a:r>
              <a:rPr lang="fi-FI" sz="2400" dirty="0" err="1">
                <a:latin typeface="+mj-lt"/>
              </a:rPr>
              <a:t>Håleggad</a:t>
            </a:r>
            <a:r>
              <a:rPr lang="fi-FI" sz="2400" dirty="0">
                <a:latin typeface="+mj-lt"/>
              </a:rPr>
              <a:t> </a:t>
            </a:r>
            <a:r>
              <a:rPr lang="fi-FI" sz="2400" dirty="0" err="1">
                <a:latin typeface="+mj-lt"/>
              </a:rPr>
              <a:t>yxa</a:t>
            </a:r>
            <a:endParaRPr lang="fi-FI" sz="2400" dirty="0">
              <a:latin typeface="+mj-lt"/>
            </a:endParaRPr>
          </a:p>
        </p:txBody>
      </p:sp>
      <p:sp>
        <p:nvSpPr>
          <p:cNvPr id="104" name="Teksti"/>
          <p:cNvSpPr txBox="1"/>
          <p:nvPr/>
        </p:nvSpPr>
        <p:spPr>
          <a:xfrm>
            <a:off x="179512" y="634824"/>
            <a:ext cx="5567663" cy="3953150"/>
          </a:xfrm>
          <a:prstGeom prst="rect">
            <a:avLst/>
          </a:prstGeom>
          <a:noFill/>
          <a:ln>
            <a:noFill/>
          </a:ln>
        </p:spPr>
        <p:txBody>
          <a:bodyPr spcFirstLastPara="1" wrap="square" lIns="91425" tIns="91425" rIns="91425" bIns="91425" anchor="t" anchorCtr="0">
            <a:noAutofit/>
          </a:bodyPr>
          <a:lstStyle/>
          <a:p>
            <a:pPr marL="285750" indent="-285750">
              <a:spcBef>
                <a:spcPts val="750"/>
              </a:spcBef>
              <a:buFont typeface="Arial" panose="020B0604020202020204" pitchFamily="34" charset="0"/>
              <a:buChar char="•"/>
            </a:pPr>
            <a:r>
              <a:rPr lang="fi-FI" dirty="0" err="1"/>
              <a:t>Neolitisk</a:t>
            </a:r>
            <a:r>
              <a:rPr lang="fi-FI" dirty="0"/>
              <a:t> </a:t>
            </a:r>
            <a:r>
              <a:rPr lang="fi-FI" dirty="0" err="1"/>
              <a:t>period</a:t>
            </a:r>
            <a:r>
              <a:rPr lang="fi-FI" dirty="0"/>
              <a:t> (</a:t>
            </a:r>
            <a:r>
              <a:rPr lang="fi-FI" dirty="0" err="1"/>
              <a:t>stenåldern</a:t>
            </a:r>
            <a:r>
              <a:rPr lang="fi-FI" dirty="0"/>
              <a:t>).</a:t>
            </a:r>
          </a:p>
          <a:p>
            <a:pPr marL="285750" indent="-285750">
              <a:spcBef>
                <a:spcPts val="750"/>
              </a:spcBef>
              <a:buFont typeface="Arial" panose="020B0604020202020204" pitchFamily="34" charset="0"/>
              <a:buChar char="•"/>
            </a:pPr>
            <a:r>
              <a:rPr lang="fi-FI" dirty="0" err="1"/>
              <a:t>Den</a:t>
            </a:r>
            <a:r>
              <a:rPr lang="fi-FI" dirty="0"/>
              <a:t> </a:t>
            </a:r>
            <a:r>
              <a:rPr lang="fi-FI" dirty="0" err="1"/>
              <a:t>håleggade</a:t>
            </a:r>
            <a:r>
              <a:rPr lang="fi-FI" dirty="0"/>
              <a:t> </a:t>
            </a:r>
            <a:r>
              <a:rPr lang="fi-FI" dirty="0" err="1"/>
              <a:t>yxan</a:t>
            </a:r>
            <a:r>
              <a:rPr lang="fi-FI" dirty="0"/>
              <a:t> i </a:t>
            </a:r>
            <a:r>
              <a:rPr lang="fi-FI" dirty="0" err="1"/>
              <a:t>sten</a:t>
            </a:r>
            <a:r>
              <a:rPr lang="fi-FI" dirty="0"/>
              <a:t> </a:t>
            </a:r>
            <a:r>
              <a:rPr lang="fi-FI" dirty="0" err="1"/>
              <a:t>är</a:t>
            </a:r>
            <a:r>
              <a:rPr lang="fi-FI" dirty="0"/>
              <a:t> </a:t>
            </a:r>
            <a:r>
              <a:rPr lang="fi-FI" dirty="0" err="1"/>
              <a:t>nästan</a:t>
            </a:r>
            <a:r>
              <a:rPr lang="fi-FI" dirty="0"/>
              <a:t> en </a:t>
            </a:r>
            <a:r>
              <a:rPr lang="fi-FI" dirty="0" err="1"/>
              <a:t>halv</a:t>
            </a:r>
            <a:r>
              <a:rPr lang="fi-FI" dirty="0"/>
              <a:t> </a:t>
            </a:r>
            <a:r>
              <a:rPr lang="fi-FI" dirty="0" err="1"/>
              <a:t>meter</a:t>
            </a:r>
            <a:r>
              <a:rPr lang="fi-FI" dirty="0"/>
              <a:t> </a:t>
            </a:r>
            <a:r>
              <a:rPr lang="fi-FI" dirty="0" err="1"/>
              <a:t>lång</a:t>
            </a:r>
            <a:r>
              <a:rPr lang="fi-FI" dirty="0"/>
              <a:t> </a:t>
            </a:r>
            <a:r>
              <a:rPr lang="fi-FI" dirty="0" err="1"/>
              <a:t>och</a:t>
            </a:r>
            <a:r>
              <a:rPr lang="fi-FI" dirty="0"/>
              <a:t> 32–36 mm </a:t>
            </a:r>
            <a:r>
              <a:rPr lang="fi-FI" dirty="0" err="1"/>
              <a:t>bred</a:t>
            </a:r>
            <a:r>
              <a:rPr lang="fi-FI" dirty="0"/>
              <a:t>.</a:t>
            </a:r>
          </a:p>
          <a:p>
            <a:pPr marL="285750" indent="-285750">
              <a:spcBef>
                <a:spcPts val="750"/>
              </a:spcBef>
              <a:buFont typeface="Arial" panose="020B0604020202020204" pitchFamily="34" charset="0"/>
              <a:buChar char="•"/>
            </a:pPr>
            <a:r>
              <a:rPr lang="fi-FI" dirty="0" err="1"/>
              <a:t>Materialet</a:t>
            </a:r>
            <a:r>
              <a:rPr lang="fi-FI" dirty="0"/>
              <a:t> </a:t>
            </a:r>
            <a:r>
              <a:rPr lang="fi-FI" dirty="0" err="1"/>
              <a:t>är</a:t>
            </a:r>
            <a:r>
              <a:rPr lang="fi-FI" dirty="0"/>
              <a:t> </a:t>
            </a:r>
            <a:r>
              <a:rPr lang="fi-FI" dirty="0" err="1"/>
              <a:t>grönskiffer</a:t>
            </a:r>
            <a:r>
              <a:rPr lang="fi-FI" dirty="0"/>
              <a:t> </a:t>
            </a:r>
            <a:r>
              <a:rPr lang="fi-FI" dirty="0" err="1"/>
              <a:t>som</a:t>
            </a:r>
            <a:r>
              <a:rPr lang="fi-FI" dirty="0"/>
              <a:t> </a:t>
            </a:r>
            <a:r>
              <a:rPr lang="fi-FI" dirty="0" err="1"/>
              <a:t>kommer</a:t>
            </a:r>
            <a:r>
              <a:rPr lang="fi-FI" dirty="0"/>
              <a:t> </a:t>
            </a:r>
            <a:r>
              <a:rPr lang="fi-FI" dirty="0" err="1"/>
              <a:t>hundratals</a:t>
            </a:r>
            <a:r>
              <a:rPr lang="fi-FI" dirty="0"/>
              <a:t> </a:t>
            </a:r>
            <a:r>
              <a:rPr lang="fi-FI" dirty="0" err="1"/>
              <a:t>kilometer</a:t>
            </a:r>
            <a:r>
              <a:rPr lang="fi-FI" dirty="0"/>
              <a:t> </a:t>
            </a:r>
            <a:r>
              <a:rPr lang="fi-FI" dirty="0" err="1"/>
              <a:t>från</a:t>
            </a:r>
            <a:r>
              <a:rPr lang="fi-FI" dirty="0"/>
              <a:t> </a:t>
            </a:r>
            <a:r>
              <a:rPr lang="fi-FI" dirty="0" err="1"/>
              <a:t>föremålets</a:t>
            </a:r>
            <a:r>
              <a:rPr lang="fi-FI" dirty="0"/>
              <a:t> </a:t>
            </a:r>
            <a:r>
              <a:rPr lang="fi-FI" dirty="0" err="1"/>
              <a:t>fyndplats</a:t>
            </a:r>
            <a:r>
              <a:rPr lang="fi-FI" dirty="0"/>
              <a:t>.</a:t>
            </a:r>
          </a:p>
          <a:p>
            <a:pPr marL="285750" indent="-285750">
              <a:spcBef>
                <a:spcPts val="750"/>
              </a:spcBef>
              <a:buFont typeface="Arial" panose="020B0604020202020204" pitchFamily="34" charset="0"/>
              <a:buChar char="•"/>
            </a:pPr>
            <a:r>
              <a:rPr lang="fi-FI" dirty="0" err="1"/>
              <a:t>Den</a:t>
            </a:r>
            <a:r>
              <a:rPr lang="fi-FI" dirty="0"/>
              <a:t> </a:t>
            </a:r>
            <a:r>
              <a:rPr lang="fi-FI" dirty="0" err="1"/>
              <a:t>håleggade</a:t>
            </a:r>
            <a:r>
              <a:rPr lang="fi-FI" dirty="0"/>
              <a:t> </a:t>
            </a:r>
            <a:r>
              <a:rPr lang="fi-FI" dirty="0" err="1"/>
              <a:t>yxan</a:t>
            </a:r>
            <a:r>
              <a:rPr lang="fi-FI" dirty="0"/>
              <a:t> </a:t>
            </a:r>
            <a:r>
              <a:rPr lang="fi-FI" dirty="0" err="1"/>
              <a:t>har</a:t>
            </a:r>
            <a:r>
              <a:rPr lang="fi-FI" dirty="0"/>
              <a:t> </a:t>
            </a:r>
            <a:r>
              <a:rPr lang="fi-FI" dirty="0" err="1"/>
              <a:t>hittats</a:t>
            </a:r>
            <a:r>
              <a:rPr lang="fi-FI" dirty="0"/>
              <a:t> i Kiuruvesi.</a:t>
            </a:r>
          </a:p>
          <a:p>
            <a:pPr marL="285750" indent="-285750">
              <a:spcBef>
                <a:spcPts val="750"/>
              </a:spcBef>
              <a:buFont typeface="Arial" panose="020B0604020202020204" pitchFamily="34" charset="0"/>
              <a:buChar char="•"/>
            </a:pPr>
            <a:r>
              <a:rPr lang="fi-FI" dirty="0" err="1"/>
              <a:t>Yxan</a:t>
            </a:r>
            <a:r>
              <a:rPr lang="fi-FI" dirty="0"/>
              <a:t> </a:t>
            </a:r>
            <a:r>
              <a:rPr lang="fi-FI" dirty="0" err="1"/>
              <a:t>har</a:t>
            </a:r>
            <a:r>
              <a:rPr lang="fi-FI" dirty="0"/>
              <a:t> </a:t>
            </a:r>
            <a:r>
              <a:rPr lang="fi-FI" dirty="0" err="1"/>
              <a:t>inga</a:t>
            </a:r>
            <a:r>
              <a:rPr lang="fi-FI" dirty="0"/>
              <a:t> </a:t>
            </a:r>
            <a:r>
              <a:rPr lang="fi-FI" dirty="0" err="1"/>
              <a:t>märken</a:t>
            </a:r>
            <a:r>
              <a:rPr lang="fi-FI" dirty="0"/>
              <a:t> av </a:t>
            </a:r>
            <a:r>
              <a:rPr lang="fi-FI" dirty="0" err="1"/>
              <a:t>användning</a:t>
            </a:r>
            <a:r>
              <a:rPr lang="fi-FI" dirty="0"/>
              <a:t> </a:t>
            </a:r>
            <a:r>
              <a:rPr lang="fi-FI" dirty="0" err="1"/>
              <a:t>och</a:t>
            </a:r>
            <a:r>
              <a:rPr lang="fi-FI" dirty="0"/>
              <a:t> </a:t>
            </a:r>
            <a:r>
              <a:rPr lang="fi-FI" dirty="0" err="1"/>
              <a:t>har</a:t>
            </a:r>
            <a:r>
              <a:rPr lang="fi-FI" dirty="0"/>
              <a:t> </a:t>
            </a:r>
            <a:r>
              <a:rPr lang="fi-FI" dirty="0" err="1"/>
              <a:t>antagligen</a:t>
            </a:r>
            <a:r>
              <a:rPr lang="fi-FI" dirty="0"/>
              <a:t> </a:t>
            </a:r>
            <a:r>
              <a:rPr lang="fi-FI" dirty="0" err="1"/>
              <a:t>offrats</a:t>
            </a:r>
            <a:r>
              <a:rPr lang="fi-FI" dirty="0"/>
              <a:t> i </a:t>
            </a:r>
            <a:r>
              <a:rPr lang="fi-FI" dirty="0" err="1"/>
              <a:t>forsen</a:t>
            </a:r>
            <a:r>
              <a:rPr lang="fi-FI" dirty="0"/>
              <a:t> </a:t>
            </a:r>
            <a:r>
              <a:rPr lang="fi-FI" dirty="0" err="1"/>
              <a:t>under</a:t>
            </a:r>
            <a:r>
              <a:rPr lang="fi-FI" dirty="0"/>
              <a:t> </a:t>
            </a:r>
            <a:r>
              <a:rPr lang="fi-FI" dirty="0" err="1"/>
              <a:t>stenåldern</a:t>
            </a:r>
            <a:r>
              <a:rPr lang="fi-FI" dirty="0"/>
              <a:t>.</a:t>
            </a:r>
          </a:p>
          <a:p>
            <a:pPr marL="285750" indent="-285750">
              <a:spcBef>
                <a:spcPts val="750"/>
              </a:spcBef>
              <a:buFont typeface="Arial" panose="020B0604020202020204" pitchFamily="34" charset="0"/>
              <a:buChar char="•"/>
            </a:pPr>
            <a:endParaRPr lang="fi-FI" dirty="0"/>
          </a:p>
          <a:p>
            <a:pPr>
              <a:spcBef>
                <a:spcPts val="750"/>
              </a:spcBef>
            </a:pPr>
            <a:r>
              <a:rPr lang="fi-FI" dirty="0">
                <a:solidFill>
                  <a:schemeClr val="tx1">
                    <a:lumMod val="90000"/>
                    <a:lumOff val="10000"/>
                  </a:schemeClr>
                </a:solidFill>
                <a:hlinkClick r:id="rId3"/>
              </a:rPr>
              <a:t>Mer information: finna.fi favoritlistan  </a:t>
            </a:r>
            <a:endParaRPr lang="fi-FI" dirty="0">
              <a:solidFill>
                <a:schemeClr val="tx1">
                  <a:lumMod val="90000"/>
                  <a:lumOff val="10000"/>
                </a:schemeClr>
              </a:solidFill>
            </a:endParaRPr>
          </a:p>
        </p:txBody>
      </p:sp>
      <p:pic>
        <p:nvPicPr>
          <p:cNvPr id="6" name="Kuva" descr="Håleggad yxa av grönaktig grönskiffer mot en blå bakgrund. Långsmalt föremål. Tvärsnittet är triangelformat och eggens ände är kantig. Fåran är lika lång som vapnet och alltigenom slipad Ytan har en matt glans. Längd 426,5 mm, bredd ca 36 mm.">
            <a:extLst>
              <a:ext uri="{FF2B5EF4-FFF2-40B4-BE49-F238E27FC236}">
                <a16:creationId xmlns:a16="http://schemas.microsoft.com/office/drawing/2014/main" id="{3B3A1B4D-32B1-914C-BAA8-2BE13AA9BB46}"/>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68144" y="837753"/>
            <a:ext cx="2709576" cy="1773646"/>
          </a:xfrm>
          <a:prstGeom prst="rect">
            <a:avLst/>
          </a:prstGeom>
        </p:spPr>
      </p:pic>
      <p:sp>
        <p:nvSpPr>
          <p:cNvPr id="8" name="Kuvan lähdeviittaus">
            <a:extLst>
              <a:ext uri="{FF2B5EF4-FFF2-40B4-BE49-F238E27FC236}">
                <a16:creationId xmlns:a16="http://schemas.microsoft.com/office/drawing/2014/main" id="{77F00E08-8B05-D548-9B8F-E8F1B8064CFA}"/>
              </a:ext>
            </a:extLst>
          </p:cNvPr>
          <p:cNvSpPr txBox="1"/>
          <p:nvPr/>
        </p:nvSpPr>
        <p:spPr>
          <a:xfrm>
            <a:off x="5747175" y="2703966"/>
            <a:ext cx="3459040"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5"/>
              </a:rPr>
              <a:t>länk till föremålets sidan</a:t>
            </a:r>
            <a:endParaRPr lang="fi-FI" sz="1600" dirty="0">
              <a:solidFill>
                <a:srgbClr val="7030A0"/>
              </a:solidFill>
            </a:endParaRPr>
          </a:p>
        </p:txBody>
      </p:sp>
      <p:sp>
        <p:nvSpPr>
          <p:cNvPr id="5" name="Slide Number Placeholder 4">
            <a:extLst>
              <a:ext uri="{FF2B5EF4-FFF2-40B4-BE49-F238E27FC236}">
                <a16:creationId xmlns:a16="http://schemas.microsoft.com/office/drawing/2014/main" id="{8DF04D9A-DBD9-A24C-AE68-172A511D6A15}"/>
              </a:ext>
            </a:extLst>
          </p:cNvPr>
          <p:cNvSpPr>
            <a:spLocks noGrp="1"/>
          </p:cNvSpPr>
          <p:nvPr>
            <p:ph type="sldNum" sz="quarter" idx="4"/>
          </p:nvPr>
        </p:nvSpPr>
        <p:spPr/>
        <p:txBody>
          <a:bodyPr/>
          <a:lstStyle/>
          <a:p>
            <a:pPr algn="r"/>
            <a:fld id="{00000000-1234-1234-1234-123412341234}" type="slidenum">
              <a:rPr lang="fi" smtClean="0"/>
              <a:pPr algn="r"/>
              <a:t>21</a:t>
            </a:fld>
            <a:endParaRPr lang="fi" dirty="0"/>
          </a:p>
        </p:txBody>
      </p:sp>
    </p:spTree>
    <p:extLst>
      <p:ext uri="{BB962C8B-B14F-4D97-AF65-F5344CB8AC3E}">
        <p14:creationId xmlns:p14="http://schemas.microsoft.com/office/powerpoint/2010/main" val="5461444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build="p" bldLvl="2"/>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3D26A419-D351-7D43-84E7-E9904450D90B}"/>
              </a:ext>
            </a:extLst>
          </p:cNvPr>
          <p:cNvSpPr>
            <a:spLocks noGrp="1"/>
          </p:cNvSpPr>
          <p:nvPr>
            <p:ph type="title"/>
          </p:nvPr>
        </p:nvSpPr>
        <p:spPr>
          <a:xfrm>
            <a:off x="179512" y="123478"/>
            <a:ext cx="4608512" cy="504056"/>
          </a:xfrm>
        </p:spPr>
        <p:txBody>
          <a:bodyPr/>
          <a:lstStyle/>
          <a:p>
            <a:r>
              <a:rPr lang="fi-FI" sz="2400" dirty="0">
                <a:latin typeface="+mj-lt"/>
              </a:rPr>
              <a:t>9. </a:t>
            </a:r>
            <a:r>
              <a:rPr lang="fi-FI" sz="2400" dirty="0" err="1">
                <a:latin typeface="+mj-lt"/>
              </a:rPr>
              <a:t>Glasögonspänne</a:t>
            </a:r>
            <a:r>
              <a:rPr lang="fi-FI" sz="2400" dirty="0">
                <a:latin typeface="+mj-lt"/>
              </a:rPr>
              <a:t> i </a:t>
            </a:r>
            <a:r>
              <a:rPr lang="fi-FI" sz="2400" dirty="0" err="1">
                <a:latin typeface="+mj-lt"/>
              </a:rPr>
              <a:t>brons</a:t>
            </a:r>
            <a:r>
              <a:rPr lang="fi-FI" sz="2400" dirty="0">
                <a:latin typeface="+mj-lt"/>
              </a:rPr>
              <a:t> 1/2</a:t>
            </a:r>
          </a:p>
        </p:txBody>
      </p:sp>
      <p:sp>
        <p:nvSpPr>
          <p:cNvPr id="104" name="Teksti"/>
          <p:cNvSpPr txBox="1"/>
          <p:nvPr/>
        </p:nvSpPr>
        <p:spPr>
          <a:xfrm>
            <a:off x="179512" y="634824"/>
            <a:ext cx="5400600" cy="3377086"/>
          </a:xfrm>
          <a:prstGeom prst="rect">
            <a:avLst/>
          </a:prstGeom>
          <a:noFill/>
          <a:ln>
            <a:noFill/>
          </a:ln>
        </p:spPr>
        <p:txBody>
          <a:bodyPr spcFirstLastPara="1" wrap="square" lIns="91425" tIns="91425" rIns="91425" bIns="91425" anchor="t" anchorCtr="0">
            <a:noAutofit/>
          </a:bodyPr>
          <a:lstStyle/>
          <a:p>
            <a:pPr marL="342900" indent="-342900">
              <a:spcBef>
                <a:spcPts val="750"/>
              </a:spcBef>
              <a:buFont typeface="Arial" panose="020B0604020202020204" pitchFamily="34" charset="0"/>
              <a:buChar char="•"/>
            </a:pPr>
            <a:r>
              <a:rPr lang="fi-FI" sz="2000" dirty="0" err="1"/>
              <a:t>Arkeologer</a:t>
            </a:r>
            <a:r>
              <a:rPr lang="fi-FI" sz="2000" dirty="0"/>
              <a:t> </a:t>
            </a:r>
            <a:r>
              <a:rPr lang="fi-FI" sz="2000" dirty="0" err="1"/>
              <a:t>kallar</a:t>
            </a:r>
            <a:r>
              <a:rPr lang="fi-FI" sz="2000" dirty="0"/>
              <a:t> </a:t>
            </a:r>
            <a:r>
              <a:rPr lang="fi-FI" sz="2000" dirty="0" err="1"/>
              <a:t>dessa</a:t>
            </a:r>
            <a:r>
              <a:rPr lang="fi-FI" sz="2000" dirty="0"/>
              <a:t> </a:t>
            </a:r>
            <a:r>
              <a:rPr lang="fi-FI" sz="2000" dirty="0" err="1"/>
              <a:t>bronsåldersspännen</a:t>
            </a:r>
            <a:r>
              <a:rPr lang="fi-FI" sz="2000" dirty="0"/>
              <a:t> för </a:t>
            </a:r>
            <a:r>
              <a:rPr lang="fi-FI" sz="2000" dirty="0" err="1"/>
              <a:t>glasögonspännen</a:t>
            </a:r>
            <a:r>
              <a:rPr lang="fi-FI" sz="2000" dirty="0"/>
              <a:t>, </a:t>
            </a:r>
            <a:r>
              <a:rPr lang="fi-FI" sz="2000" dirty="0" err="1"/>
              <a:t>eftersom</a:t>
            </a:r>
            <a:r>
              <a:rPr lang="fi-FI" sz="2000" dirty="0"/>
              <a:t> de </a:t>
            </a:r>
            <a:r>
              <a:rPr lang="fi-FI" sz="2000" dirty="0" err="1"/>
              <a:t>till</a:t>
            </a:r>
            <a:r>
              <a:rPr lang="fi-FI" sz="2000" dirty="0"/>
              <a:t> </a:t>
            </a:r>
            <a:r>
              <a:rPr lang="fi-FI" sz="2000" dirty="0" err="1"/>
              <a:t>formen</a:t>
            </a:r>
            <a:r>
              <a:rPr lang="fi-FI" sz="2000" dirty="0"/>
              <a:t> </a:t>
            </a:r>
            <a:r>
              <a:rPr lang="fi-FI" sz="2000" dirty="0" err="1"/>
              <a:t>påminner</a:t>
            </a:r>
            <a:r>
              <a:rPr lang="fi-FI" sz="2000" dirty="0"/>
              <a:t> </a:t>
            </a:r>
            <a:r>
              <a:rPr lang="fi-FI" sz="2000" dirty="0" err="1"/>
              <a:t>om</a:t>
            </a:r>
            <a:r>
              <a:rPr lang="fi-FI" sz="2000" dirty="0"/>
              <a:t> </a:t>
            </a:r>
            <a:r>
              <a:rPr lang="fi-FI" sz="2000" dirty="0" err="1"/>
              <a:t>moderna</a:t>
            </a:r>
            <a:r>
              <a:rPr lang="fi-FI" sz="2000" dirty="0"/>
              <a:t> </a:t>
            </a:r>
            <a:r>
              <a:rPr lang="fi-FI" sz="2000" dirty="0" err="1"/>
              <a:t>glasögon</a:t>
            </a:r>
            <a:r>
              <a:rPr lang="fi-FI" sz="2000" dirty="0"/>
              <a:t>. </a:t>
            </a:r>
          </a:p>
          <a:p>
            <a:pPr marL="342900" indent="-342900">
              <a:spcBef>
                <a:spcPts val="750"/>
              </a:spcBef>
              <a:buFont typeface="Arial" panose="020B0604020202020204" pitchFamily="34" charset="0"/>
              <a:buChar char="•"/>
            </a:pPr>
            <a:r>
              <a:rPr lang="fi-FI" sz="2000" dirty="0" err="1"/>
              <a:t>Spännena</a:t>
            </a:r>
            <a:r>
              <a:rPr lang="fi-FI" sz="2000" dirty="0"/>
              <a:t> </a:t>
            </a:r>
            <a:r>
              <a:rPr lang="fi-FI" sz="2000" dirty="0" err="1"/>
              <a:t>kunde</a:t>
            </a:r>
            <a:r>
              <a:rPr lang="fi-FI" sz="2000" dirty="0"/>
              <a:t> vara </a:t>
            </a:r>
            <a:r>
              <a:rPr lang="fi-FI" sz="2000" dirty="0" err="1"/>
              <a:t>synnerligen</a:t>
            </a:r>
            <a:r>
              <a:rPr lang="fi-FI" sz="2000" dirty="0"/>
              <a:t> </a:t>
            </a:r>
            <a:r>
              <a:rPr lang="fi-FI" sz="2000" dirty="0" err="1"/>
              <a:t>stora</a:t>
            </a:r>
            <a:r>
              <a:rPr lang="fi-FI" sz="2000" dirty="0"/>
              <a:t>, </a:t>
            </a:r>
            <a:r>
              <a:rPr lang="fi-FI" sz="2000" dirty="0" err="1"/>
              <a:t>till</a:t>
            </a:r>
            <a:r>
              <a:rPr lang="fi-FI" sz="2000" dirty="0"/>
              <a:t> </a:t>
            </a:r>
            <a:r>
              <a:rPr lang="fi-FI" sz="2000" dirty="0" err="1"/>
              <a:t>och</a:t>
            </a:r>
            <a:r>
              <a:rPr lang="fi-FI" sz="2000" dirty="0"/>
              <a:t> </a:t>
            </a:r>
            <a:r>
              <a:rPr lang="fi-FI" sz="2000" dirty="0" err="1"/>
              <a:t>med</a:t>
            </a:r>
            <a:r>
              <a:rPr lang="fi-FI" sz="2000" dirty="0"/>
              <a:t> </a:t>
            </a:r>
            <a:r>
              <a:rPr lang="fi-FI" sz="2000" dirty="0" err="1"/>
              <a:t>ca</a:t>
            </a:r>
            <a:r>
              <a:rPr lang="fi-FI" sz="2000" dirty="0"/>
              <a:t> 20 cm </a:t>
            </a:r>
            <a:r>
              <a:rPr lang="fi-FI" sz="2000" dirty="0" err="1"/>
              <a:t>breda</a:t>
            </a:r>
            <a:r>
              <a:rPr lang="fi-FI" sz="2000" dirty="0"/>
              <a:t>. De </a:t>
            </a:r>
            <a:r>
              <a:rPr lang="fi-FI" sz="2000" dirty="0" err="1"/>
              <a:t>har</a:t>
            </a:r>
            <a:r>
              <a:rPr lang="fi-FI" sz="2000" dirty="0"/>
              <a:t> </a:t>
            </a:r>
            <a:r>
              <a:rPr lang="fi-FI" sz="2000" dirty="0" err="1"/>
              <a:t>tillverkats</a:t>
            </a:r>
            <a:r>
              <a:rPr lang="fi-FI" sz="2000" dirty="0"/>
              <a:t> av </a:t>
            </a:r>
            <a:r>
              <a:rPr lang="fi-FI" sz="2000" dirty="0" err="1"/>
              <a:t>sin</a:t>
            </a:r>
            <a:r>
              <a:rPr lang="fi-FI" sz="2000" dirty="0"/>
              <a:t> </a:t>
            </a:r>
            <a:r>
              <a:rPr lang="fi-FI" sz="2000" dirty="0" err="1"/>
              <a:t>tids</a:t>
            </a:r>
            <a:r>
              <a:rPr lang="fi-FI" sz="2000" dirty="0"/>
              <a:t> </a:t>
            </a:r>
            <a:r>
              <a:rPr lang="fi-FI" sz="2000" dirty="0" err="1"/>
              <a:t>nyhetsmaterial</a:t>
            </a:r>
            <a:r>
              <a:rPr lang="fi-FI" sz="2000" dirty="0"/>
              <a:t>, </a:t>
            </a:r>
            <a:r>
              <a:rPr lang="fi-FI" sz="2000" dirty="0" err="1"/>
              <a:t>värdefull</a:t>
            </a:r>
            <a:r>
              <a:rPr lang="fi-FI" sz="2000" dirty="0"/>
              <a:t> </a:t>
            </a:r>
            <a:r>
              <a:rPr lang="fi-FI" sz="2000" dirty="0" err="1"/>
              <a:t>brons</a:t>
            </a:r>
            <a:r>
              <a:rPr lang="fi-FI" sz="2000" dirty="0"/>
              <a:t>.</a:t>
            </a:r>
          </a:p>
        </p:txBody>
      </p:sp>
      <p:pic>
        <p:nvPicPr>
          <p:cNvPr id="6" name="Kuva" descr="Flera glasögonspännen av brons. En del är trasiga och utan nål. Skivorna är dekorerade med snöraktiga upphöjda linjer, i mitten finns en dubbelspiral och runt den en dubbel snirkel. Spännet är högst upp på bilden.   I vänstra övre hörnet är spännets längd ca 25 cm.">
            <a:extLst>
              <a:ext uri="{FF2B5EF4-FFF2-40B4-BE49-F238E27FC236}">
                <a16:creationId xmlns:a16="http://schemas.microsoft.com/office/drawing/2014/main" id="{D3B774A0-5012-8D4D-8C37-8CBA50AAB88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868144" y="918363"/>
            <a:ext cx="2983436" cy="2015904"/>
          </a:xfrm>
          <a:prstGeom prst="rect">
            <a:avLst/>
          </a:prstGeom>
        </p:spPr>
      </p:pic>
      <p:sp>
        <p:nvSpPr>
          <p:cNvPr id="8" name="Kuvan lähdeviittaus">
            <a:extLst>
              <a:ext uri="{FF2B5EF4-FFF2-40B4-BE49-F238E27FC236}">
                <a16:creationId xmlns:a16="http://schemas.microsoft.com/office/drawing/2014/main" id="{9B46EA0B-79A9-1648-8CDB-346E151717E2}"/>
              </a:ext>
            </a:extLst>
          </p:cNvPr>
          <p:cNvSpPr txBox="1"/>
          <p:nvPr/>
        </p:nvSpPr>
        <p:spPr>
          <a:xfrm>
            <a:off x="5766759" y="3075806"/>
            <a:ext cx="3419872" cy="540220"/>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4"/>
              </a:rPr>
              <a:t>länk till föremålets sidan</a:t>
            </a:r>
            <a:endParaRPr lang="fi-FI" sz="1600" dirty="0">
              <a:solidFill>
                <a:srgbClr val="7030A0"/>
              </a:solidFill>
            </a:endParaRPr>
          </a:p>
        </p:txBody>
      </p:sp>
      <p:sp>
        <p:nvSpPr>
          <p:cNvPr id="12" name="Slide Number Placeholder 11">
            <a:extLst>
              <a:ext uri="{FF2B5EF4-FFF2-40B4-BE49-F238E27FC236}">
                <a16:creationId xmlns:a16="http://schemas.microsoft.com/office/drawing/2014/main" id="{5B220954-8D77-4E44-9966-75E471E56D09}"/>
              </a:ext>
            </a:extLst>
          </p:cNvPr>
          <p:cNvSpPr>
            <a:spLocks noGrp="1"/>
          </p:cNvSpPr>
          <p:nvPr>
            <p:ph type="sldNum" sz="quarter" idx="4"/>
          </p:nvPr>
        </p:nvSpPr>
        <p:spPr/>
        <p:txBody>
          <a:bodyPr/>
          <a:lstStyle/>
          <a:p>
            <a:pPr algn="r"/>
            <a:fld id="{00000000-1234-1234-1234-123412341234}" type="slidenum">
              <a:rPr lang="fi" smtClean="0"/>
              <a:pPr algn="r"/>
              <a:t>22</a:t>
            </a:fld>
            <a:endParaRPr lang="fi" dirty="0"/>
          </a:p>
        </p:txBody>
      </p:sp>
    </p:spTree>
    <p:extLst>
      <p:ext uri="{BB962C8B-B14F-4D97-AF65-F5344CB8AC3E}">
        <p14:creationId xmlns:p14="http://schemas.microsoft.com/office/powerpoint/2010/main" val="827551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3D26A419-D351-7D43-84E7-E9904450D90B}"/>
              </a:ext>
            </a:extLst>
          </p:cNvPr>
          <p:cNvSpPr>
            <a:spLocks noGrp="1"/>
          </p:cNvSpPr>
          <p:nvPr>
            <p:ph type="title"/>
          </p:nvPr>
        </p:nvSpPr>
        <p:spPr>
          <a:xfrm>
            <a:off x="179512" y="123478"/>
            <a:ext cx="4608512" cy="504056"/>
          </a:xfrm>
        </p:spPr>
        <p:txBody>
          <a:bodyPr/>
          <a:lstStyle/>
          <a:p>
            <a:r>
              <a:rPr lang="fi-FI" sz="2400" dirty="0">
                <a:latin typeface="+mj-lt"/>
              </a:rPr>
              <a:t>9. </a:t>
            </a:r>
            <a:r>
              <a:rPr lang="fi-FI" sz="2400" dirty="0" err="1">
                <a:latin typeface="+mj-lt"/>
              </a:rPr>
              <a:t>Glasögonspänne</a:t>
            </a:r>
            <a:r>
              <a:rPr lang="fi-FI" sz="2400" dirty="0">
                <a:latin typeface="+mj-lt"/>
              </a:rPr>
              <a:t> i </a:t>
            </a:r>
            <a:r>
              <a:rPr lang="fi-FI" sz="2400" dirty="0" err="1">
                <a:latin typeface="+mj-lt"/>
              </a:rPr>
              <a:t>brons</a:t>
            </a:r>
            <a:r>
              <a:rPr lang="fi-FI" sz="2400" dirty="0">
                <a:latin typeface="+mj-lt"/>
              </a:rPr>
              <a:t> 2/2</a:t>
            </a:r>
          </a:p>
        </p:txBody>
      </p:sp>
      <p:sp>
        <p:nvSpPr>
          <p:cNvPr id="104" name="Teksti"/>
          <p:cNvSpPr txBox="1"/>
          <p:nvPr/>
        </p:nvSpPr>
        <p:spPr>
          <a:xfrm>
            <a:off x="179512" y="634824"/>
            <a:ext cx="5400600" cy="3377086"/>
          </a:xfrm>
          <a:prstGeom prst="rect">
            <a:avLst/>
          </a:prstGeom>
          <a:noFill/>
          <a:ln>
            <a:noFill/>
          </a:ln>
        </p:spPr>
        <p:txBody>
          <a:bodyPr spcFirstLastPara="1" wrap="square" lIns="91425" tIns="91425" rIns="91425" bIns="91425" anchor="t" anchorCtr="0">
            <a:noAutofit/>
          </a:bodyPr>
          <a:lstStyle/>
          <a:p>
            <a:pPr marL="342900" indent="-342900">
              <a:spcBef>
                <a:spcPts val="750"/>
              </a:spcBef>
              <a:buFont typeface="Arial" panose="020B0604020202020204" pitchFamily="34" charset="0"/>
              <a:buChar char="•"/>
            </a:pPr>
            <a:r>
              <a:rPr lang="fi-FI" sz="2000" dirty="0" err="1"/>
              <a:t>Spännena</a:t>
            </a:r>
            <a:r>
              <a:rPr lang="fi-FI" sz="2000" dirty="0"/>
              <a:t> </a:t>
            </a:r>
            <a:r>
              <a:rPr lang="fi-FI" sz="2000" dirty="0" err="1"/>
              <a:t>har</a:t>
            </a:r>
            <a:r>
              <a:rPr lang="fi-FI" sz="2000" dirty="0"/>
              <a:t> </a:t>
            </a:r>
            <a:r>
              <a:rPr lang="fi-FI" sz="2000" dirty="0" err="1"/>
              <a:t>använts</a:t>
            </a:r>
            <a:r>
              <a:rPr lang="fi-FI" sz="2000" dirty="0"/>
              <a:t> för </a:t>
            </a:r>
            <a:r>
              <a:rPr lang="fi-FI" sz="2000" dirty="0" err="1"/>
              <a:t>att</a:t>
            </a:r>
            <a:r>
              <a:rPr lang="fi-FI" sz="2000" dirty="0"/>
              <a:t> </a:t>
            </a:r>
            <a:r>
              <a:rPr lang="fi-FI" sz="2000" dirty="0" err="1"/>
              <a:t>fästa</a:t>
            </a:r>
            <a:r>
              <a:rPr lang="fi-FI" sz="2000" dirty="0"/>
              <a:t> </a:t>
            </a:r>
            <a:r>
              <a:rPr lang="fi-FI" sz="2000" dirty="0" err="1"/>
              <a:t>kläder</a:t>
            </a:r>
            <a:r>
              <a:rPr lang="fi-FI" sz="2000" dirty="0"/>
              <a:t>. </a:t>
            </a:r>
            <a:r>
              <a:rPr lang="fi-FI" sz="2000" dirty="0" err="1"/>
              <a:t>Dessa</a:t>
            </a:r>
            <a:r>
              <a:rPr lang="fi-FI" sz="2000" dirty="0"/>
              <a:t> </a:t>
            </a:r>
            <a:r>
              <a:rPr lang="fi-FI" sz="2000" dirty="0" err="1"/>
              <a:t>har</a:t>
            </a:r>
            <a:r>
              <a:rPr lang="fi-FI" sz="2000" dirty="0"/>
              <a:t> </a:t>
            </a:r>
            <a:r>
              <a:rPr lang="fi-FI" sz="2000" dirty="0" err="1"/>
              <a:t>antagligen</a:t>
            </a:r>
            <a:r>
              <a:rPr lang="fi-FI" sz="2000" dirty="0"/>
              <a:t> </a:t>
            </a:r>
            <a:r>
              <a:rPr lang="fi-FI" sz="2000" dirty="0" err="1"/>
              <a:t>använts</a:t>
            </a:r>
            <a:r>
              <a:rPr lang="fi-FI" sz="2000" dirty="0"/>
              <a:t> för </a:t>
            </a:r>
            <a:r>
              <a:rPr lang="fi-FI" sz="2000" dirty="0" err="1"/>
              <a:t>att</a:t>
            </a:r>
            <a:r>
              <a:rPr lang="fi-FI" sz="2000" dirty="0"/>
              <a:t> </a:t>
            </a:r>
            <a:r>
              <a:rPr lang="fi-FI" sz="2000" dirty="0" err="1"/>
              <a:t>fästa</a:t>
            </a:r>
            <a:r>
              <a:rPr lang="fi-FI" sz="2000" dirty="0"/>
              <a:t> en </a:t>
            </a:r>
            <a:r>
              <a:rPr lang="fi-FI" sz="2000" dirty="0" err="1"/>
              <a:t>slängkappa</a:t>
            </a:r>
            <a:r>
              <a:rPr lang="fi-FI" sz="2000" dirty="0"/>
              <a:t>.</a:t>
            </a:r>
          </a:p>
          <a:p>
            <a:pPr marL="342900" indent="-342900">
              <a:spcBef>
                <a:spcPts val="750"/>
              </a:spcBef>
              <a:buFont typeface="Arial" panose="020B0604020202020204" pitchFamily="34" charset="0"/>
              <a:buChar char="•"/>
            </a:pPr>
            <a:r>
              <a:rPr lang="fi-FI" sz="2000" dirty="0" err="1"/>
              <a:t>Glasögonspännet</a:t>
            </a:r>
            <a:r>
              <a:rPr lang="fi-FI" sz="2000" dirty="0"/>
              <a:t> </a:t>
            </a:r>
            <a:r>
              <a:rPr lang="fi-FI" sz="2000" dirty="0" err="1"/>
              <a:t>på</a:t>
            </a:r>
            <a:r>
              <a:rPr lang="fi-FI" sz="2000" dirty="0"/>
              <a:t> </a:t>
            </a:r>
            <a:r>
              <a:rPr lang="fi-FI" sz="2000" dirty="0" err="1"/>
              <a:t>bilden</a:t>
            </a:r>
            <a:r>
              <a:rPr lang="fi-FI" sz="2000" dirty="0"/>
              <a:t> </a:t>
            </a:r>
            <a:r>
              <a:rPr lang="fi-FI" sz="2000" dirty="0" err="1"/>
              <a:t>är</a:t>
            </a:r>
            <a:r>
              <a:rPr lang="fi-FI" sz="2000" dirty="0"/>
              <a:t> </a:t>
            </a:r>
            <a:r>
              <a:rPr lang="fi-FI" sz="2000" dirty="0" err="1"/>
              <a:t>från</a:t>
            </a:r>
            <a:r>
              <a:rPr lang="fi-FI" sz="2000" dirty="0"/>
              <a:t> </a:t>
            </a:r>
            <a:r>
              <a:rPr lang="fi-FI" sz="2000" dirty="0" err="1"/>
              <a:t>tiden</a:t>
            </a:r>
            <a:r>
              <a:rPr lang="fi-FI" sz="2000" dirty="0"/>
              <a:t> 1800–500 </a:t>
            </a:r>
            <a:r>
              <a:rPr lang="fi-FI" sz="2000" dirty="0" err="1"/>
              <a:t>fvt</a:t>
            </a:r>
            <a:r>
              <a:rPr lang="fi-FI" sz="2000" dirty="0"/>
              <a:t>.</a:t>
            </a:r>
          </a:p>
          <a:p>
            <a:pPr marL="342900" indent="-342900">
              <a:spcBef>
                <a:spcPts val="750"/>
              </a:spcBef>
              <a:buFont typeface="Arial" panose="020B0604020202020204" pitchFamily="34" charset="0"/>
              <a:buChar char="•"/>
            </a:pPr>
            <a:endParaRPr lang="fi-FI" sz="2000" dirty="0"/>
          </a:p>
          <a:p>
            <a:pPr>
              <a:spcBef>
                <a:spcPts val="750"/>
              </a:spcBef>
            </a:pPr>
            <a:r>
              <a:rPr lang="fi-FI" sz="2000" dirty="0">
                <a:solidFill>
                  <a:schemeClr val="tx1">
                    <a:lumMod val="90000"/>
                    <a:lumOff val="10000"/>
                  </a:schemeClr>
                </a:solidFill>
                <a:hlinkClick r:id="rId3"/>
              </a:rPr>
              <a:t>Mer information: finna.fi favoritlistan  </a:t>
            </a:r>
            <a:endParaRPr lang="fi-FI" sz="2000" dirty="0">
              <a:solidFill>
                <a:schemeClr val="tx1">
                  <a:lumMod val="90000"/>
                  <a:lumOff val="10000"/>
                </a:schemeClr>
              </a:solidFill>
            </a:endParaRPr>
          </a:p>
        </p:txBody>
      </p:sp>
      <p:pic>
        <p:nvPicPr>
          <p:cNvPr id="6" name="Kuva" descr="Flera glasögonspännen av brons. En del är trasiga och utan nål. Skivorna är dekorerade med snöraktiga upphöjda linjer, i mitten finns en dubbelspiral och runt den en dubbel snirkel. Spännet är högst upp på bilden.   I vänstra övre hörnet är spännets längd ca 25 cm.">
            <a:extLst>
              <a:ext uri="{FF2B5EF4-FFF2-40B4-BE49-F238E27FC236}">
                <a16:creationId xmlns:a16="http://schemas.microsoft.com/office/drawing/2014/main" id="{D3B774A0-5012-8D4D-8C37-8CBA50AAB88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868144" y="918363"/>
            <a:ext cx="2983436" cy="2015904"/>
          </a:xfrm>
          <a:prstGeom prst="rect">
            <a:avLst/>
          </a:prstGeom>
        </p:spPr>
      </p:pic>
      <p:sp>
        <p:nvSpPr>
          <p:cNvPr id="8" name="Kuvan lähdeviittaus">
            <a:extLst>
              <a:ext uri="{FF2B5EF4-FFF2-40B4-BE49-F238E27FC236}">
                <a16:creationId xmlns:a16="http://schemas.microsoft.com/office/drawing/2014/main" id="{9B46EA0B-79A9-1648-8CDB-346E151717E2}"/>
              </a:ext>
            </a:extLst>
          </p:cNvPr>
          <p:cNvSpPr txBox="1"/>
          <p:nvPr/>
        </p:nvSpPr>
        <p:spPr>
          <a:xfrm>
            <a:off x="5766759" y="3075806"/>
            <a:ext cx="3419872" cy="540220"/>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5"/>
              </a:rPr>
              <a:t>länk till föremålets sidan</a:t>
            </a:r>
            <a:endParaRPr lang="fi-FI" sz="1600" dirty="0">
              <a:solidFill>
                <a:srgbClr val="7030A0"/>
              </a:solidFill>
            </a:endParaRPr>
          </a:p>
        </p:txBody>
      </p:sp>
      <p:sp>
        <p:nvSpPr>
          <p:cNvPr id="5" name="Slide Number Placeholder 4">
            <a:extLst>
              <a:ext uri="{FF2B5EF4-FFF2-40B4-BE49-F238E27FC236}">
                <a16:creationId xmlns:a16="http://schemas.microsoft.com/office/drawing/2014/main" id="{0659DE33-7F91-5F43-AAD5-FF03286789EB}"/>
              </a:ext>
            </a:extLst>
          </p:cNvPr>
          <p:cNvSpPr>
            <a:spLocks noGrp="1"/>
          </p:cNvSpPr>
          <p:nvPr>
            <p:ph type="sldNum" sz="quarter" idx="4"/>
          </p:nvPr>
        </p:nvSpPr>
        <p:spPr/>
        <p:txBody>
          <a:bodyPr/>
          <a:lstStyle/>
          <a:p>
            <a:pPr algn="r"/>
            <a:fld id="{00000000-1234-1234-1234-123412341234}" type="slidenum">
              <a:rPr lang="fi" smtClean="0"/>
              <a:pPr algn="r"/>
              <a:t>23</a:t>
            </a:fld>
            <a:endParaRPr lang="fi" dirty="0"/>
          </a:p>
        </p:txBody>
      </p:sp>
    </p:spTree>
    <p:extLst>
      <p:ext uri="{BB962C8B-B14F-4D97-AF65-F5344CB8AC3E}">
        <p14:creationId xmlns:p14="http://schemas.microsoft.com/office/powerpoint/2010/main" val="324655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2" name="Otsikko"/>
          <p:cNvSpPr>
            <a:spLocks noGrp="1"/>
          </p:cNvSpPr>
          <p:nvPr>
            <p:ph type="title"/>
          </p:nvPr>
        </p:nvSpPr>
        <p:spPr>
          <a:xfrm>
            <a:off x="827584" y="1923678"/>
            <a:ext cx="7488832" cy="648072"/>
          </a:xfrm>
        </p:spPr>
        <p:txBody>
          <a:bodyPr/>
          <a:lstStyle/>
          <a:p>
            <a:pPr algn="ctr"/>
            <a:r>
              <a:rPr lang="fi-FI" sz="3200" dirty="0" err="1">
                <a:latin typeface="+mj-lt"/>
              </a:rPr>
              <a:t>Hur</a:t>
            </a:r>
            <a:r>
              <a:rPr lang="fi-FI" sz="3200" dirty="0">
                <a:latin typeface="+mj-lt"/>
              </a:rPr>
              <a:t> </a:t>
            </a:r>
            <a:r>
              <a:rPr lang="fi-FI" sz="3200" dirty="0" err="1">
                <a:latin typeface="+mj-lt"/>
              </a:rPr>
              <a:t>många</a:t>
            </a:r>
            <a:r>
              <a:rPr lang="fi-FI" sz="3200" dirty="0">
                <a:latin typeface="+mj-lt"/>
              </a:rPr>
              <a:t> </a:t>
            </a:r>
            <a:r>
              <a:rPr lang="fi-FI" sz="3200" dirty="0" err="1">
                <a:latin typeface="+mj-lt"/>
              </a:rPr>
              <a:t>gissade</a:t>
            </a:r>
            <a:r>
              <a:rPr lang="fi-FI" sz="3200" dirty="0">
                <a:latin typeface="+mj-lt"/>
              </a:rPr>
              <a:t> du </a:t>
            </a:r>
            <a:r>
              <a:rPr lang="fi-FI" sz="3200" dirty="0" err="1">
                <a:latin typeface="+mj-lt"/>
              </a:rPr>
              <a:t>rätt</a:t>
            </a:r>
            <a:r>
              <a:rPr lang="fi-FI" sz="3200" dirty="0">
                <a:latin typeface="+mj-lt"/>
              </a:rPr>
              <a:t>? </a:t>
            </a:r>
            <a:endParaRPr lang="fi-FI" sz="3200" b="1" dirty="0">
              <a:latin typeface="+mj-lt"/>
            </a:endParaRPr>
          </a:p>
        </p:txBody>
      </p:sp>
      <p:sp>
        <p:nvSpPr>
          <p:cNvPr id="92" name="Tekstikehys"/>
          <p:cNvSpPr txBox="1">
            <a:spLocks noGrp="1"/>
          </p:cNvSpPr>
          <p:nvPr>
            <p:ph type="body" idx="1"/>
          </p:nvPr>
        </p:nvSpPr>
        <p:spPr>
          <a:xfrm>
            <a:off x="787200" y="2211710"/>
            <a:ext cx="7569600" cy="1968040"/>
          </a:xfrm>
          <a:prstGeom prst="rect">
            <a:avLst/>
          </a:prstGeom>
          <a:ln w="114300" cap="flat" cmpd="sng">
            <a:noFill/>
            <a:prstDash val="solid"/>
            <a:round/>
            <a:headEnd type="none" w="sm" len="sm"/>
            <a:tailEnd type="none" w="sm" len="sm"/>
          </a:ln>
        </p:spPr>
        <p:txBody>
          <a:bodyPr spcFirstLastPara="1" wrap="square" lIns="91425" tIns="91425" rIns="91425" bIns="91425" anchor="ctr" anchorCtr="0">
            <a:noAutofit/>
          </a:bodyPr>
          <a:lstStyle/>
          <a:p>
            <a:pPr marL="0" lvl="0" indent="0" algn="ctr">
              <a:lnSpc>
                <a:spcPct val="100000"/>
              </a:lnSpc>
              <a:buClr>
                <a:schemeClr val="dk2"/>
              </a:buClr>
              <a:buSzPts val="1100"/>
              <a:buNone/>
            </a:pPr>
            <a:r>
              <a:rPr lang="fi-FI" sz="2400" dirty="0">
                <a:ea typeface="Gill Sans SemiBold" charset="0"/>
                <a:cs typeface="Gill Sans SemiBold" charset="0"/>
                <a:sym typeface="Raleway Medium"/>
              </a:rPr>
              <a:t>Alla </a:t>
            </a:r>
            <a:r>
              <a:rPr lang="fi-FI" sz="2400" dirty="0" err="1">
                <a:ea typeface="Gill Sans SemiBold" charset="0"/>
                <a:cs typeface="Gill Sans SemiBold" charset="0"/>
                <a:sym typeface="Raleway Medium"/>
              </a:rPr>
              <a:t>dessa</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och</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många</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andra</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konstiga</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föremål</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finns</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även</a:t>
            </a:r>
            <a:r>
              <a:rPr lang="fi-FI" sz="2400" dirty="0">
                <a:ea typeface="Gill Sans SemiBold" charset="0"/>
                <a:cs typeface="Gill Sans SemiBold" charset="0"/>
                <a:sym typeface="Raleway Medium"/>
              </a:rPr>
              <a:t> i </a:t>
            </a:r>
            <a:r>
              <a:rPr lang="fi-FI" sz="2400" dirty="0" err="1">
                <a:ea typeface="Gill Sans SemiBold" charset="0"/>
                <a:cs typeface="Gill Sans SemiBold" charset="0"/>
                <a:sym typeface="Raleway Medium"/>
              </a:rPr>
              <a:t>Nationalmuseums</a:t>
            </a:r>
            <a:endParaRPr lang="fi-FI" sz="2400" dirty="0">
              <a:ea typeface="Gill Sans SemiBold" charset="0"/>
              <a:cs typeface="Gill Sans SemiBold" charset="0"/>
              <a:sym typeface="Raleway Medium"/>
            </a:endParaRPr>
          </a:p>
          <a:p>
            <a:pPr marL="0" lvl="0" indent="0" algn="ctr">
              <a:lnSpc>
                <a:spcPct val="100000"/>
              </a:lnSpc>
              <a:buClr>
                <a:schemeClr val="dk2"/>
              </a:buClr>
              <a:buSzPts val="1100"/>
              <a:buNone/>
            </a:pPr>
            <a:r>
              <a:rPr lang="fi-FI" sz="2400" dirty="0" err="1">
                <a:ea typeface="Gill Sans SemiBold" charset="0"/>
                <a:cs typeface="Gill Sans SemiBold" charset="0"/>
                <a:sym typeface="Raleway Medium"/>
              </a:rPr>
              <a:t>utställning</a:t>
            </a:r>
            <a:r>
              <a:rPr lang="fi-FI" sz="2400" dirty="0">
                <a:ea typeface="Gill Sans SemiBold" charset="0"/>
                <a:cs typeface="Gill Sans SemiBold" charset="0"/>
                <a:sym typeface="Raleway Medium"/>
              </a:rPr>
              <a:t> </a:t>
            </a:r>
            <a:r>
              <a:rPr lang="fi-FI" sz="2400" dirty="0" err="1">
                <a:ea typeface="Gill Sans SemiBold" charset="0"/>
                <a:cs typeface="Gill Sans SemiBold" charset="0"/>
                <a:sym typeface="Raleway Medium"/>
              </a:rPr>
              <a:t>Förhistorien</a:t>
            </a:r>
            <a:r>
              <a:rPr lang="fi-FI" sz="2400" dirty="0">
                <a:ea typeface="Gill Sans SemiBold" charset="0"/>
                <a:cs typeface="Gill Sans SemiBold" charset="0"/>
                <a:sym typeface="Raleway Medium"/>
              </a:rPr>
              <a:t>.</a:t>
            </a:r>
          </a:p>
        </p:txBody>
      </p:sp>
      <p:sp>
        <p:nvSpPr>
          <p:cNvPr id="6" name="Slide Number Placeholder 5">
            <a:extLst>
              <a:ext uri="{FF2B5EF4-FFF2-40B4-BE49-F238E27FC236}">
                <a16:creationId xmlns:a16="http://schemas.microsoft.com/office/drawing/2014/main" id="{8D786F6E-601D-1D47-9357-090565ECC3F3}"/>
              </a:ext>
            </a:extLst>
          </p:cNvPr>
          <p:cNvSpPr>
            <a:spLocks noGrp="1"/>
          </p:cNvSpPr>
          <p:nvPr>
            <p:ph type="sldNum" sz="quarter" idx="4"/>
          </p:nvPr>
        </p:nvSpPr>
        <p:spPr/>
        <p:txBody>
          <a:bodyPr/>
          <a:lstStyle/>
          <a:p>
            <a:pPr algn="r"/>
            <a:fld id="{00000000-1234-1234-1234-123412341234}" type="slidenum">
              <a:rPr lang="fi" smtClean="0"/>
              <a:pPr algn="r"/>
              <a:t>24</a:t>
            </a:fld>
            <a:endParaRPr lang="fi" dirty="0"/>
          </a:p>
        </p:txBody>
      </p:sp>
    </p:spTree>
    <p:extLst>
      <p:ext uri="{BB962C8B-B14F-4D97-AF65-F5344CB8AC3E}">
        <p14:creationId xmlns:p14="http://schemas.microsoft.com/office/powerpoint/2010/main" val="2299928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9" name="Otsikko">
            <a:extLst>
              <a:ext uri="{FF2B5EF4-FFF2-40B4-BE49-F238E27FC236}">
                <a16:creationId xmlns:a16="http://schemas.microsoft.com/office/drawing/2014/main" id="{B7546AE6-F045-D844-8332-EDD412E918CF}"/>
              </a:ext>
            </a:extLst>
          </p:cNvPr>
          <p:cNvSpPr>
            <a:spLocks noGrp="1"/>
          </p:cNvSpPr>
          <p:nvPr>
            <p:ph type="title"/>
          </p:nvPr>
        </p:nvSpPr>
        <p:spPr>
          <a:xfrm>
            <a:off x="323528" y="1923678"/>
            <a:ext cx="3744416" cy="648072"/>
          </a:xfrm>
        </p:spPr>
        <p:txBody>
          <a:bodyPr>
            <a:normAutofit/>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1</a:t>
            </a:r>
            <a:endParaRPr lang="fi-FI" sz="3600" dirty="0">
              <a:latin typeface="+mj-lt"/>
            </a:endParaRPr>
          </a:p>
        </p:txBody>
      </p:sp>
      <p:sp>
        <p:nvSpPr>
          <p:cNvPr id="5" name="Teksti">
            <a:extLst>
              <a:ext uri="{FF2B5EF4-FFF2-40B4-BE49-F238E27FC236}">
                <a16:creationId xmlns:a16="http://schemas.microsoft.com/office/drawing/2014/main" id="{6CC40DB0-3B6B-EF4A-B4DB-2E14C6A189F1}"/>
              </a:ext>
            </a:extLst>
          </p:cNvPr>
          <p:cNvSpPr txBox="1"/>
          <p:nvPr/>
        </p:nvSpPr>
        <p:spPr>
          <a:xfrm>
            <a:off x="323528" y="2571750"/>
            <a:ext cx="3744416" cy="1015663"/>
          </a:xfrm>
          <a:prstGeom prst="rect">
            <a:avLst/>
          </a:prstGeom>
          <a:noFill/>
        </p:spPr>
        <p:txBody>
          <a:bodyPr wrap="square" rtlCol="0">
            <a:spAutoFit/>
          </a:bodyPr>
          <a:lstStyle/>
          <a:p>
            <a:pPr algn="ctr"/>
            <a:r>
              <a:rPr lang="fi-FI" sz="2000" b="1" u="sng" dirty="0" err="1"/>
              <a:t>Föremålets</a:t>
            </a:r>
            <a:r>
              <a:rPr lang="fi-FI" sz="2000" b="1" u="sng" dirty="0"/>
              <a:t> </a:t>
            </a:r>
            <a:r>
              <a:rPr lang="fi-FI" sz="2000" b="1" u="sng" dirty="0" err="1"/>
              <a:t>storlek</a:t>
            </a:r>
            <a:r>
              <a:rPr lang="fi-FI" sz="2000" b="1" u="sng" dirty="0"/>
              <a:t>: </a:t>
            </a:r>
          </a:p>
          <a:p>
            <a:pPr algn="ctr"/>
            <a:r>
              <a:rPr lang="fi-FI" sz="2000" dirty="0" err="1"/>
              <a:t>höjd</a:t>
            </a:r>
            <a:r>
              <a:rPr lang="fi-FI" sz="2000" dirty="0"/>
              <a:t> 60 mm</a:t>
            </a:r>
          </a:p>
          <a:p>
            <a:pPr algn="ctr"/>
            <a:r>
              <a:rPr lang="fi-FI" sz="2000" dirty="0" err="1"/>
              <a:t>bredd</a:t>
            </a:r>
            <a:r>
              <a:rPr lang="fi-FI" sz="2000" dirty="0"/>
              <a:t> 80 mm</a:t>
            </a:r>
          </a:p>
        </p:txBody>
      </p:sp>
      <p:pic>
        <p:nvPicPr>
          <p:cNvPr id="3" name="Kuva" descr="Arkeologiskt hantverksfynd. Keramikföremål av lera. Höjd 60 mm, bredd 80 mm."/>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04048" y="1105856"/>
            <a:ext cx="3672408" cy="2448272"/>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4" name="Kuvan lähdeviittaus"/>
          <p:cNvSpPr/>
          <p:nvPr/>
        </p:nvSpPr>
        <p:spPr>
          <a:xfrm>
            <a:off x="5004048" y="3723878"/>
            <a:ext cx="4032448" cy="830997"/>
          </a:xfrm>
          <a:prstGeom prst="rect">
            <a:avLst/>
          </a:prstGeom>
        </p:spPr>
        <p:txBody>
          <a:bodyPr wrap="square">
            <a:sp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4"/>
              </a:rPr>
              <a:t>länk till föremålets sidan</a:t>
            </a:r>
            <a:endParaRPr lang="fi-FI" sz="1600" dirty="0">
              <a:solidFill>
                <a:srgbClr val="7030A0"/>
              </a:solidFill>
            </a:endParaRPr>
          </a:p>
        </p:txBody>
      </p:sp>
      <p:sp>
        <p:nvSpPr>
          <p:cNvPr id="8" name="Slide Number Placeholder 7">
            <a:extLst>
              <a:ext uri="{FF2B5EF4-FFF2-40B4-BE49-F238E27FC236}">
                <a16:creationId xmlns:a16="http://schemas.microsoft.com/office/drawing/2014/main" id="{F27D3AE9-DEFC-0B44-8CAE-A0F263A73E43}"/>
              </a:ext>
            </a:extLst>
          </p:cNvPr>
          <p:cNvSpPr>
            <a:spLocks noGrp="1"/>
          </p:cNvSpPr>
          <p:nvPr>
            <p:ph type="sldNum" sz="quarter" idx="4"/>
          </p:nvPr>
        </p:nvSpPr>
        <p:spPr/>
        <p:txBody>
          <a:bodyPr/>
          <a:lstStyle/>
          <a:p>
            <a:pPr algn="r"/>
            <a:fld id="{00000000-1234-1234-1234-123412341234}" type="slidenum">
              <a:rPr lang="fi" smtClean="0"/>
              <a:pPr algn="r"/>
              <a:t>2</a:t>
            </a:fld>
            <a:endParaRPr lang="fi" dirty="0"/>
          </a:p>
        </p:txBody>
      </p:sp>
    </p:spTree>
    <p:extLst>
      <p:ext uri="{BB962C8B-B14F-4D97-AF65-F5344CB8AC3E}">
        <p14:creationId xmlns:p14="http://schemas.microsoft.com/office/powerpoint/2010/main" val="1118397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8" name="Otsikko">
            <a:extLst>
              <a:ext uri="{FF2B5EF4-FFF2-40B4-BE49-F238E27FC236}">
                <a16:creationId xmlns:a16="http://schemas.microsoft.com/office/drawing/2014/main" id="{B09C384A-8201-C94D-AD6B-C27A04922C9C}"/>
              </a:ext>
            </a:extLst>
          </p:cNvPr>
          <p:cNvSpPr>
            <a:spLocks noGrp="1"/>
          </p:cNvSpPr>
          <p:nvPr>
            <p:ph type="title"/>
          </p:nvPr>
        </p:nvSpPr>
        <p:spPr>
          <a:xfrm>
            <a:off x="323528" y="1923678"/>
            <a:ext cx="3744416" cy="648072"/>
          </a:xfrm>
        </p:spPr>
        <p:txBody>
          <a:bodyPr>
            <a:normAutofit/>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2</a:t>
            </a:r>
            <a:endParaRPr lang="fi-FI" sz="3600" dirty="0">
              <a:latin typeface="+mj-lt"/>
            </a:endParaRPr>
          </a:p>
        </p:txBody>
      </p:sp>
      <p:sp>
        <p:nvSpPr>
          <p:cNvPr id="12" name="Teksti">
            <a:extLst>
              <a:ext uri="{FF2B5EF4-FFF2-40B4-BE49-F238E27FC236}">
                <a16:creationId xmlns:a16="http://schemas.microsoft.com/office/drawing/2014/main" id="{876558A0-03E4-8349-AAD4-4E896B5E645A}"/>
              </a:ext>
            </a:extLst>
          </p:cNvPr>
          <p:cNvSpPr txBox="1"/>
          <p:nvPr/>
        </p:nvSpPr>
        <p:spPr>
          <a:xfrm>
            <a:off x="323528" y="2571750"/>
            <a:ext cx="3744416" cy="1323439"/>
          </a:xfrm>
          <a:prstGeom prst="rect">
            <a:avLst/>
          </a:prstGeom>
          <a:noFill/>
        </p:spPr>
        <p:txBody>
          <a:bodyPr wrap="square" rtlCol="0">
            <a:spAutoFit/>
          </a:bodyPr>
          <a:lstStyle/>
          <a:p>
            <a:pPr algn="ctr"/>
            <a:r>
              <a:rPr lang="fi-FI" sz="2000" b="1" u="sng" dirty="0" err="1"/>
              <a:t>Föremålens</a:t>
            </a:r>
            <a:r>
              <a:rPr lang="fi-FI" sz="2000" b="1" u="sng" dirty="0"/>
              <a:t> </a:t>
            </a:r>
            <a:r>
              <a:rPr lang="fi-FI" sz="2000" b="1" u="sng" dirty="0" err="1"/>
              <a:t>storlek</a:t>
            </a:r>
            <a:r>
              <a:rPr lang="fi-FI" sz="2000" b="1" u="sng" dirty="0"/>
              <a:t>: </a:t>
            </a:r>
          </a:p>
          <a:p>
            <a:pPr algn="ctr"/>
            <a:r>
              <a:rPr lang="fi-FI" sz="2000" dirty="0" err="1"/>
              <a:t>längd</a:t>
            </a:r>
            <a:r>
              <a:rPr lang="fi-FI" sz="2000" dirty="0"/>
              <a:t> </a:t>
            </a:r>
            <a:r>
              <a:rPr lang="fi-FI" sz="2000" dirty="0" err="1"/>
              <a:t>ca</a:t>
            </a:r>
            <a:r>
              <a:rPr lang="fi-FI" sz="2000" dirty="0"/>
              <a:t> 95 mm</a:t>
            </a:r>
          </a:p>
          <a:p>
            <a:pPr algn="ctr"/>
            <a:r>
              <a:rPr lang="fi-FI" sz="2000" dirty="0" err="1"/>
              <a:t>bredd</a:t>
            </a:r>
            <a:r>
              <a:rPr lang="fi-FI" sz="2000" dirty="0"/>
              <a:t> 39–53 mm</a:t>
            </a:r>
          </a:p>
          <a:p>
            <a:pPr algn="ctr"/>
            <a:r>
              <a:rPr lang="fi-FI" sz="2000" dirty="0" err="1"/>
              <a:t>tjocklek</a:t>
            </a:r>
            <a:r>
              <a:rPr lang="fi-FI" sz="2000" dirty="0"/>
              <a:t> </a:t>
            </a:r>
            <a:r>
              <a:rPr lang="fi-FI" sz="2000" dirty="0" err="1"/>
              <a:t>ca</a:t>
            </a:r>
            <a:r>
              <a:rPr lang="fi-FI" sz="2000" dirty="0"/>
              <a:t> 27 mm</a:t>
            </a:r>
          </a:p>
        </p:txBody>
      </p:sp>
      <p:pic>
        <p:nvPicPr>
          <p:cNvPr id="9" name="Kuva 1" descr="Sex ovala föremål. Färgen är beige. Varje föremål har ett inventarienummer på bilden.">
            <a:extLst>
              <a:ext uri="{FF2B5EF4-FFF2-40B4-BE49-F238E27FC236}">
                <a16:creationId xmlns:a16="http://schemas.microsoft.com/office/drawing/2014/main" id="{71FEB4E7-2B51-6641-B90C-289EFF8BFDF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04048" y="185257"/>
            <a:ext cx="2895885" cy="2072368"/>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10" name="Kuvan lähdeviittaus">
            <a:extLst>
              <a:ext uri="{FF2B5EF4-FFF2-40B4-BE49-F238E27FC236}">
                <a16:creationId xmlns:a16="http://schemas.microsoft.com/office/drawing/2014/main" id="{C678C55C-7BE4-E844-9F3E-E62C99EF1956}"/>
              </a:ext>
            </a:extLst>
          </p:cNvPr>
          <p:cNvSpPr/>
          <p:nvPr/>
        </p:nvSpPr>
        <p:spPr>
          <a:xfrm>
            <a:off x="4998938" y="2257625"/>
            <a:ext cx="3893542" cy="523220"/>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hlinkClick r:id="rId4"/>
              </a:rPr>
              <a:t>länk till föremålets sidan</a:t>
            </a:r>
            <a:endParaRPr lang="fi-FI" sz="1400" dirty="0">
              <a:solidFill>
                <a:srgbClr val="7030A0"/>
              </a:solidFill>
            </a:endParaRPr>
          </a:p>
        </p:txBody>
      </p:sp>
      <p:pic>
        <p:nvPicPr>
          <p:cNvPr id="7" name="Kuva 2" descr="Två ovala mysterieföremål på en svartvit bild. Bilden visar föremålens inventarienummer.">
            <a:extLst>
              <a:ext uri="{FF2B5EF4-FFF2-40B4-BE49-F238E27FC236}">
                <a16:creationId xmlns:a16="http://schemas.microsoft.com/office/drawing/2014/main" id="{70489C0D-8B77-BA4A-A034-D7F6029A4AA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998938" y="2854198"/>
            <a:ext cx="2448272" cy="1203063"/>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4" name="Kuvan lähdeviittaus"/>
          <p:cNvSpPr/>
          <p:nvPr/>
        </p:nvSpPr>
        <p:spPr>
          <a:xfrm>
            <a:off x="4998938" y="4107602"/>
            <a:ext cx="3893542" cy="523220"/>
          </a:xfrm>
          <a:prstGeom prst="rect">
            <a:avLst/>
          </a:prstGeom>
        </p:spPr>
        <p:txBody>
          <a:bodyPr wrap="square">
            <a:spAutoFit/>
          </a:bodyPr>
          <a:lstStyle/>
          <a:p>
            <a:r>
              <a:rPr lang="fi-FI" sz="1400" dirty="0" err="1">
                <a:solidFill>
                  <a:srgbClr val="7030A0"/>
                </a:solidFill>
              </a:rPr>
              <a:t>Okänd</a:t>
            </a:r>
            <a:r>
              <a:rPr lang="fi-FI" sz="1400" dirty="0">
                <a:solidFill>
                  <a:srgbClr val="7030A0"/>
                </a:solidFill>
              </a:rPr>
              <a:t> </a:t>
            </a:r>
            <a:r>
              <a:rPr lang="fi-FI" sz="1400" dirty="0" err="1">
                <a:solidFill>
                  <a:srgbClr val="7030A0"/>
                </a:solidFill>
              </a:rPr>
              <a:t>fotograf</a:t>
            </a:r>
            <a:r>
              <a:rPr lang="fi-FI" sz="1400" dirty="0">
                <a:solidFill>
                  <a:srgbClr val="7030A0"/>
                </a:solidFill>
              </a:rPr>
              <a:t>, </a:t>
            </a:r>
            <a:r>
              <a:rPr lang="fi-FI" sz="1400" dirty="0" err="1">
                <a:solidFill>
                  <a:srgbClr val="7030A0"/>
                </a:solidFill>
              </a:rPr>
              <a:t>Museiverket</a:t>
            </a:r>
            <a:r>
              <a:rPr lang="fi-FI" sz="1400" dirty="0">
                <a:solidFill>
                  <a:srgbClr val="7030A0"/>
                </a:solidFill>
              </a:rPr>
              <a:t> – </a:t>
            </a:r>
            <a:r>
              <a:rPr lang="fi-FI" sz="1400" dirty="0" err="1">
                <a:solidFill>
                  <a:srgbClr val="7030A0"/>
                </a:solidFill>
              </a:rPr>
              <a:t>Musköt</a:t>
            </a:r>
            <a:r>
              <a:rPr lang="fi-FI" sz="1400" dirty="0">
                <a:solidFill>
                  <a:srgbClr val="7030A0"/>
                </a:solidFill>
              </a:rPr>
              <a:t>, </a:t>
            </a:r>
            <a:r>
              <a:rPr lang="fi-FI" sz="1400" dirty="0" err="1">
                <a:solidFill>
                  <a:srgbClr val="7030A0"/>
                </a:solidFill>
              </a:rPr>
              <a:t>Arkeologisk</a:t>
            </a:r>
            <a:r>
              <a:rPr lang="fi-FI" sz="1400" dirty="0">
                <a:solidFill>
                  <a:srgbClr val="7030A0"/>
                </a:solidFill>
              </a:rPr>
              <a:t> </a:t>
            </a:r>
            <a:r>
              <a:rPr lang="fi-FI" sz="1400" dirty="0" err="1">
                <a:solidFill>
                  <a:srgbClr val="7030A0"/>
                </a:solidFill>
              </a:rPr>
              <a:t>föremålssamling</a:t>
            </a:r>
            <a:r>
              <a:rPr lang="fi-FI" sz="1400" dirty="0">
                <a:solidFill>
                  <a:srgbClr val="7030A0"/>
                </a:solidFill>
              </a:rPr>
              <a:t> </a:t>
            </a:r>
            <a:r>
              <a:rPr lang="fi-FI" sz="1400" dirty="0" err="1">
                <a:solidFill>
                  <a:srgbClr val="7030A0"/>
                </a:solidFill>
              </a:rPr>
              <a:t>Finna.fi</a:t>
            </a:r>
            <a:r>
              <a:rPr lang="fi-FI" sz="1400" dirty="0">
                <a:solidFill>
                  <a:srgbClr val="7030A0"/>
                </a:solidFill>
              </a:rPr>
              <a:t>: </a:t>
            </a:r>
            <a:r>
              <a:rPr lang="fi-FI" sz="1400" dirty="0">
                <a:hlinkClick r:id="rId6"/>
              </a:rPr>
              <a:t>länk till föremålets sidan</a:t>
            </a:r>
            <a:endParaRPr lang="fi-FI" sz="1400" dirty="0">
              <a:solidFill>
                <a:srgbClr val="7030A0"/>
              </a:solidFill>
            </a:endParaRPr>
          </a:p>
        </p:txBody>
      </p:sp>
      <p:sp>
        <p:nvSpPr>
          <p:cNvPr id="6" name="Slide Number Placeholder 5">
            <a:extLst>
              <a:ext uri="{FF2B5EF4-FFF2-40B4-BE49-F238E27FC236}">
                <a16:creationId xmlns:a16="http://schemas.microsoft.com/office/drawing/2014/main" id="{B0210F11-DD3D-574A-BD24-F1C12450872A}"/>
              </a:ext>
            </a:extLst>
          </p:cNvPr>
          <p:cNvSpPr>
            <a:spLocks noGrp="1"/>
          </p:cNvSpPr>
          <p:nvPr>
            <p:ph type="sldNum" sz="quarter" idx="4"/>
          </p:nvPr>
        </p:nvSpPr>
        <p:spPr/>
        <p:txBody>
          <a:bodyPr/>
          <a:lstStyle/>
          <a:p>
            <a:pPr algn="r"/>
            <a:fld id="{00000000-1234-1234-1234-123412341234}" type="slidenum">
              <a:rPr lang="fi" smtClean="0"/>
              <a:pPr algn="r"/>
              <a:t>3</a:t>
            </a:fld>
            <a:endParaRPr lang="fi" dirty="0"/>
          </a:p>
        </p:txBody>
      </p:sp>
    </p:spTree>
    <p:extLst>
      <p:ext uri="{BB962C8B-B14F-4D97-AF65-F5344CB8AC3E}">
        <p14:creationId xmlns:p14="http://schemas.microsoft.com/office/powerpoint/2010/main" val="4218364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9" name="Otsikko">
            <a:extLst>
              <a:ext uri="{FF2B5EF4-FFF2-40B4-BE49-F238E27FC236}">
                <a16:creationId xmlns:a16="http://schemas.microsoft.com/office/drawing/2014/main" id="{BD98EC8E-E8A9-804E-9B4A-6C7D75ADA016}"/>
              </a:ext>
            </a:extLst>
          </p:cNvPr>
          <p:cNvSpPr>
            <a:spLocks noGrp="1"/>
          </p:cNvSpPr>
          <p:nvPr>
            <p:ph type="title"/>
          </p:nvPr>
        </p:nvSpPr>
        <p:spPr>
          <a:xfrm>
            <a:off x="323528" y="1923678"/>
            <a:ext cx="3744416" cy="648072"/>
          </a:xfrm>
        </p:spPr>
        <p:txBody>
          <a:bodyPr>
            <a:normAutofit/>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3</a:t>
            </a:r>
            <a:endParaRPr lang="fi-FI" sz="3600" dirty="0">
              <a:latin typeface="+mj-lt"/>
            </a:endParaRPr>
          </a:p>
        </p:txBody>
      </p:sp>
      <p:sp>
        <p:nvSpPr>
          <p:cNvPr id="15" name="Teksti">
            <a:extLst>
              <a:ext uri="{FF2B5EF4-FFF2-40B4-BE49-F238E27FC236}">
                <a16:creationId xmlns:a16="http://schemas.microsoft.com/office/drawing/2014/main" id="{7403C9CA-CE72-024B-BAF5-58551314A0A7}"/>
              </a:ext>
            </a:extLst>
          </p:cNvPr>
          <p:cNvSpPr txBox="1"/>
          <p:nvPr/>
        </p:nvSpPr>
        <p:spPr>
          <a:xfrm>
            <a:off x="323528" y="2571750"/>
            <a:ext cx="3744416" cy="1015663"/>
          </a:xfrm>
          <a:prstGeom prst="rect">
            <a:avLst/>
          </a:prstGeom>
          <a:noFill/>
        </p:spPr>
        <p:txBody>
          <a:bodyPr wrap="square" rtlCol="0">
            <a:spAutoFit/>
          </a:bodyPr>
          <a:lstStyle/>
          <a:p>
            <a:pPr algn="ctr"/>
            <a:r>
              <a:rPr lang="fi-FI" sz="2000" b="1" u="sng" dirty="0" err="1"/>
              <a:t>Föremålets</a:t>
            </a:r>
            <a:r>
              <a:rPr lang="fi-FI" sz="2000" b="1" u="sng" dirty="0"/>
              <a:t> </a:t>
            </a:r>
            <a:r>
              <a:rPr lang="fi-FI" sz="2000" b="1" u="sng" dirty="0" err="1"/>
              <a:t>storlek</a:t>
            </a:r>
            <a:r>
              <a:rPr lang="fi-FI" sz="2000" b="1" u="sng" dirty="0"/>
              <a:t>: </a:t>
            </a:r>
          </a:p>
          <a:p>
            <a:pPr algn="ctr"/>
            <a:r>
              <a:rPr lang="fi-FI" sz="2000" dirty="0" err="1"/>
              <a:t>höjd</a:t>
            </a:r>
            <a:r>
              <a:rPr lang="fi-FI" sz="2000" dirty="0"/>
              <a:t> </a:t>
            </a:r>
            <a:r>
              <a:rPr lang="fi-FI" sz="2000" dirty="0" err="1"/>
              <a:t>ca</a:t>
            </a:r>
            <a:r>
              <a:rPr lang="fi-FI" sz="2000" dirty="0"/>
              <a:t> 142 mm</a:t>
            </a:r>
          </a:p>
          <a:p>
            <a:pPr algn="ctr"/>
            <a:r>
              <a:rPr lang="fi-FI" sz="2000" dirty="0" err="1"/>
              <a:t>diameter</a:t>
            </a:r>
            <a:r>
              <a:rPr lang="fi-FI" sz="2000" dirty="0"/>
              <a:t> </a:t>
            </a:r>
            <a:r>
              <a:rPr lang="fi-FI" sz="2000" dirty="0" err="1"/>
              <a:t>max</a:t>
            </a:r>
            <a:r>
              <a:rPr lang="fi-FI" sz="2000" dirty="0"/>
              <a:t>. 220mm</a:t>
            </a:r>
          </a:p>
        </p:txBody>
      </p:sp>
      <p:grpSp>
        <p:nvGrpSpPr>
          <p:cNvPr id="10" name="Kuvasarja" descr="Hopknycklat mysterieföremål mot vit bakgrund. Eventuellt ett kärl och materialet är rostigt. Höjd 142 mm, diameter 220 mm.">
            <a:extLst>
              <a:ext uri="{FF2B5EF4-FFF2-40B4-BE49-F238E27FC236}">
                <a16:creationId xmlns:a16="http://schemas.microsoft.com/office/drawing/2014/main" id="{43193542-BBD0-624F-9732-03318D02A11F}"/>
              </a:ext>
            </a:extLst>
          </p:cNvPr>
          <p:cNvGrpSpPr/>
          <p:nvPr/>
        </p:nvGrpSpPr>
        <p:grpSpPr>
          <a:xfrm>
            <a:off x="5076055" y="722318"/>
            <a:ext cx="3966944" cy="3017407"/>
            <a:chOff x="5076055" y="722318"/>
            <a:chExt cx="3966944" cy="3017407"/>
          </a:xfrm>
        </p:grpSpPr>
        <p:pic>
          <p:nvPicPr>
            <p:cNvPr id="8" name="Kuva" descr="Pronssikattila, joka on ruostunut ja rypistynyt. korkeus 142 millimetriä, halkaisija 220 millimetriä.">
              <a:extLst>
                <a:ext uri="{FF2B5EF4-FFF2-40B4-BE49-F238E27FC236}">
                  <a16:creationId xmlns:a16="http://schemas.microsoft.com/office/drawing/2014/main" id="{EEB73339-35EE-314F-8B27-E0E5F7DBF07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78928" y="722318"/>
              <a:ext cx="1941343" cy="1456007"/>
            </a:xfrm>
            <a:prstGeom prst="rect">
              <a:avLst/>
            </a:prstGeom>
          </p:spPr>
        </p:pic>
        <p:pic>
          <p:nvPicPr>
            <p:cNvPr id="7" name="Kuva" descr="Pronssikattila, joka on ruostunut ja rypistynyt. korkeus 142 millimetriä, halkaisija 220 millimetriä.">
              <a:extLst>
                <a:ext uri="{FF2B5EF4-FFF2-40B4-BE49-F238E27FC236}">
                  <a16:creationId xmlns:a16="http://schemas.microsoft.com/office/drawing/2014/main" id="{AA990E36-FC38-0146-B488-CF7AC8A2131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076055" y="2283718"/>
              <a:ext cx="1941343" cy="1456007"/>
            </a:xfrm>
            <a:prstGeom prst="rect">
              <a:avLst/>
            </a:prstGeom>
          </p:spPr>
        </p:pic>
        <p:pic>
          <p:nvPicPr>
            <p:cNvPr id="6" name="Kuva" descr="Pronssikattila, joka on ruostunut ja rypistynyt. korkeus 142 millimetriä, halkaisija 220 millimetriä.">
              <a:extLst>
                <a:ext uri="{FF2B5EF4-FFF2-40B4-BE49-F238E27FC236}">
                  <a16:creationId xmlns:a16="http://schemas.microsoft.com/office/drawing/2014/main" id="{B00A3920-C563-AD44-A618-0CB23DEBEDA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101656" y="1563638"/>
              <a:ext cx="1941343" cy="1456007"/>
            </a:xfrm>
            <a:prstGeom prst="rect">
              <a:avLst/>
            </a:prstGeom>
          </p:spPr>
        </p:pic>
      </p:grpSp>
      <p:sp>
        <p:nvSpPr>
          <p:cNvPr id="4" name="Kuvan lähdeviittaus"/>
          <p:cNvSpPr/>
          <p:nvPr/>
        </p:nvSpPr>
        <p:spPr>
          <a:xfrm>
            <a:off x="5004047" y="3803997"/>
            <a:ext cx="4038951" cy="830997"/>
          </a:xfrm>
          <a:prstGeom prst="rect">
            <a:avLst/>
          </a:prstGeom>
        </p:spPr>
        <p:txBody>
          <a:bodyPr wrap="square">
            <a:sp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solidFill>
                  <a:srgbClr val="7030A0"/>
                </a:solidFill>
                <a:hlinkClick r:id="rId6"/>
              </a:rPr>
              <a:t>länk till föremålets sidan</a:t>
            </a:r>
            <a:endParaRPr lang="fi-FI" sz="1600" dirty="0">
              <a:solidFill>
                <a:srgbClr val="7030A0"/>
              </a:solidFill>
            </a:endParaRPr>
          </a:p>
        </p:txBody>
      </p:sp>
      <p:sp>
        <p:nvSpPr>
          <p:cNvPr id="11" name="Slide Number Placeholder 10">
            <a:extLst>
              <a:ext uri="{FF2B5EF4-FFF2-40B4-BE49-F238E27FC236}">
                <a16:creationId xmlns:a16="http://schemas.microsoft.com/office/drawing/2014/main" id="{DE24B3D0-0C91-214A-AAE4-8AA67F03A48B}"/>
              </a:ext>
            </a:extLst>
          </p:cNvPr>
          <p:cNvSpPr>
            <a:spLocks noGrp="1"/>
          </p:cNvSpPr>
          <p:nvPr>
            <p:ph type="sldNum" sz="quarter" idx="4"/>
          </p:nvPr>
        </p:nvSpPr>
        <p:spPr/>
        <p:txBody>
          <a:bodyPr/>
          <a:lstStyle/>
          <a:p>
            <a:pPr algn="r"/>
            <a:fld id="{00000000-1234-1234-1234-123412341234}" type="slidenum">
              <a:rPr lang="fi" smtClean="0"/>
              <a:pPr algn="r"/>
              <a:t>4</a:t>
            </a:fld>
            <a:endParaRPr lang="fi" dirty="0"/>
          </a:p>
        </p:txBody>
      </p:sp>
    </p:spTree>
    <p:extLst>
      <p:ext uri="{BB962C8B-B14F-4D97-AF65-F5344CB8AC3E}">
        <p14:creationId xmlns:p14="http://schemas.microsoft.com/office/powerpoint/2010/main" val="3967570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7" name="Otsikko">
            <a:extLst>
              <a:ext uri="{FF2B5EF4-FFF2-40B4-BE49-F238E27FC236}">
                <a16:creationId xmlns:a16="http://schemas.microsoft.com/office/drawing/2014/main" id="{20322734-FD2F-3442-A09B-77EC0A54C379}"/>
              </a:ext>
            </a:extLst>
          </p:cNvPr>
          <p:cNvSpPr>
            <a:spLocks noGrp="1"/>
          </p:cNvSpPr>
          <p:nvPr>
            <p:ph type="title"/>
          </p:nvPr>
        </p:nvSpPr>
        <p:spPr>
          <a:xfrm>
            <a:off x="323528" y="1923678"/>
            <a:ext cx="3744416" cy="648072"/>
          </a:xfrm>
        </p:spPr>
        <p:txBody>
          <a:bodyPr>
            <a:normAutofit/>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4</a:t>
            </a:r>
            <a:endParaRPr lang="fi-FI" sz="3600" dirty="0">
              <a:latin typeface="+mj-lt"/>
            </a:endParaRPr>
          </a:p>
        </p:txBody>
      </p:sp>
      <p:sp>
        <p:nvSpPr>
          <p:cNvPr id="12" name="Teksti">
            <a:extLst>
              <a:ext uri="{FF2B5EF4-FFF2-40B4-BE49-F238E27FC236}">
                <a16:creationId xmlns:a16="http://schemas.microsoft.com/office/drawing/2014/main" id="{193F7AF0-0BE7-9E48-9AC7-87B8F0C2CC83}"/>
              </a:ext>
            </a:extLst>
          </p:cNvPr>
          <p:cNvSpPr txBox="1"/>
          <p:nvPr/>
        </p:nvSpPr>
        <p:spPr>
          <a:xfrm>
            <a:off x="323528" y="2571750"/>
            <a:ext cx="3744416" cy="707886"/>
          </a:xfrm>
          <a:prstGeom prst="rect">
            <a:avLst/>
          </a:prstGeom>
          <a:noFill/>
        </p:spPr>
        <p:txBody>
          <a:bodyPr wrap="square" rtlCol="0">
            <a:spAutoFit/>
          </a:bodyPr>
          <a:lstStyle/>
          <a:p>
            <a:pPr algn="ctr"/>
            <a:r>
              <a:rPr lang="fi-FI" sz="2000" b="1" u="sng" dirty="0" err="1"/>
              <a:t>Föremålets</a:t>
            </a:r>
            <a:r>
              <a:rPr lang="fi-FI" sz="2000" b="1" u="sng" dirty="0"/>
              <a:t> </a:t>
            </a:r>
            <a:r>
              <a:rPr lang="fi-FI" sz="2000" b="1" u="sng" dirty="0" err="1"/>
              <a:t>storlek</a:t>
            </a:r>
            <a:br>
              <a:rPr lang="fi-FI" sz="2000" u="sng" dirty="0"/>
            </a:br>
            <a:r>
              <a:rPr lang="fi-FI" sz="2000" dirty="0" err="1"/>
              <a:t>längd</a:t>
            </a:r>
            <a:r>
              <a:rPr lang="fi-FI" sz="2000" dirty="0"/>
              <a:t> 97mm</a:t>
            </a:r>
            <a:endParaRPr lang="fi-FI" sz="2000" dirty="0">
              <a:solidFill>
                <a:schemeClr val="tx1">
                  <a:lumMod val="90000"/>
                  <a:lumOff val="10000"/>
                </a:schemeClr>
              </a:solidFill>
            </a:endParaRPr>
          </a:p>
        </p:txBody>
      </p:sp>
      <p:pic>
        <p:nvPicPr>
          <p:cNvPr id="6" name="Kuva" descr="Mysterieföremål mot vit bakgrund. På vänster sida ett måttband. Det finns tre hål i änden av föremålet. Föremålet är format som en pinne, utom änden som är rund. Föremålet är rostigt. Längd 97 mm.">
            <a:extLst>
              <a:ext uri="{FF2B5EF4-FFF2-40B4-BE49-F238E27FC236}">
                <a16:creationId xmlns:a16="http://schemas.microsoft.com/office/drawing/2014/main" id="{01352BB1-92EF-7243-AF66-486A24DBAD7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04048" y="267494"/>
            <a:ext cx="2592288" cy="3456383"/>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4" name="Kuvan lähdeviittaus"/>
          <p:cNvSpPr/>
          <p:nvPr/>
        </p:nvSpPr>
        <p:spPr>
          <a:xfrm>
            <a:off x="5004048" y="3803997"/>
            <a:ext cx="3672408" cy="830997"/>
          </a:xfrm>
          <a:prstGeom prst="rect">
            <a:avLst/>
          </a:prstGeom>
        </p:spPr>
        <p:txBody>
          <a:bodyPr wrap="square">
            <a:sp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4"/>
              </a:rPr>
              <a:t>länk till föremålets sidan</a:t>
            </a:r>
            <a:endParaRPr lang="fi-FI" sz="1600" dirty="0">
              <a:solidFill>
                <a:srgbClr val="7030A0"/>
              </a:solidFill>
            </a:endParaRPr>
          </a:p>
        </p:txBody>
      </p:sp>
      <p:sp>
        <p:nvSpPr>
          <p:cNvPr id="8" name="Slide Number Placeholder 7">
            <a:extLst>
              <a:ext uri="{FF2B5EF4-FFF2-40B4-BE49-F238E27FC236}">
                <a16:creationId xmlns:a16="http://schemas.microsoft.com/office/drawing/2014/main" id="{1D23671F-71B8-124B-9532-D6944824324D}"/>
              </a:ext>
            </a:extLst>
          </p:cNvPr>
          <p:cNvSpPr>
            <a:spLocks noGrp="1"/>
          </p:cNvSpPr>
          <p:nvPr>
            <p:ph type="sldNum" sz="quarter" idx="4"/>
          </p:nvPr>
        </p:nvSpPr>
        <p:spPr/>
        <p:txBody>
          <a:bodyPr/>
          <a:lstStyle/>
          <a:p>
            <a:pPr algn="r"/>
            <a:fld id="{00000000-1234-1234-1234-123412341234}" type="slidenum">
              <a:rPr lang="fi" smtClean="0"/>
              <a:pPr algn="r"/>
              <a:t>5</a:t>
            </a:fld>
            <a:endParaRPr lang="fi" dirty="0"/>
          </a:p>
        </p:txBody>
      </p:sp>
    </p:spTree>
    <p:extLst>
      <p:ext uri="{BB962C8B-B14F-4D97-AF65-F5344CB8AC3E}">
        <p14:creationId xmlns:p14="http://schemas.microsoft.com/office/powerpoint/2010/main" val="1820680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7" name="Otsikko">
            <a:extLst>
              <a:ext uri="{FF2B5EF4-FFF2-40B4-BE49-F238E27FC236}">
                <a16:creationId xmlns:a16="http://schemas.microsoft.com/office/drawing/2014/main" id="{853C275F-47A6-AD49-AF67-A485A84BC140}"/>
              </a:ext>
            </a:extLst>
          </p:cNvPr>
          <p:cNvSpPr>
            <a:spLocks noGrp="1"/>
          </p:cNvSpPr>
          <p:nvPr>
            <p:ph type="title"/>
          </p:nvPr>
        </p:nvSpPr>
        <p:spPr>
          <a:xfrm>
            <a:off x="323528" y="1923678"/>
            <a:ext cx="3744416" cy="648072"/>
          </a:xfrm>
        </p:spPr>
        <p:txBody>
          <a:bodyPr>
            <a:normAutofit/>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5</a:t>
            </a:r>
            <a:endParaRPr lang="fi-FI" sz="3600" dirty="0">
              <a:latin typeface="+mj-lt"/>
            </a:endParaRPr>
          </a:p>
        </p:txBody>
      </p:sp>
      <p:sp>
        <p:nvSpPr>
          <p:cNvPr id="13" name="Teksti">
            <a:extLst>
              <a:ext uri="{FF2B5EF4-FFF2-40B4-BE49-F238E27FC236}">
                <a16:creationId xmlns:a16="http://schemas.microsoft.com/office/drawing/2014/main" id="{84C8ED9B-B47A-C647-B323-B90822742E24}"/>
              </a:ext>
            </a:extLst>
          </p:cNvPr>
          <p:cNvSpPr txBox="1"/>
          <p:nvPr/>
        </p:nvSpPr>
        <p:spPr>
          <a:xfrm>
            <a:off x="323528" y="2571750"/>
            <a:ext cx="3744416" cy="1631216"/>
          </a:xfrm>
          <a:prstGeom prst="rect">
            <a:avLst/>
          </a:prstGeom>
          <a:noFill/>
        </p:spPr>
        <p:txBody>
          <a:bodyPr wrap="square" rtlCol="0">
            <a:spAutoFit/>
          </a:bodyPr>
          <a:lstStyle/>
          <a:p>
            <a:pPr algn="ctr"/>
            <a:r>
              <a:rPr lang="fi-FI" sz="2000" b="1" u="sng" dirty="0" err="1"/>
              <a:t>Föremålets</a:t>
            </a:r>
            <a:r>
              <a:rPr lang="fi-FI" sz="2000" b="1" u="sng" dirty="0"/>
              <a:t> </a:t>
            </a:r>
            <a:r>
              <a:rPr lang="fi-FI" sz="2000" b="1" u="sng" dirty="0" err="1"/>
              <a:t>storlek</a:t>
            </a:r>
            <a:r>
              <a:rPr lang="fi-FI" sz="2000" b="1" u="sng" dirty="0"/>
              <a:t>: </a:t>
            </a:r>
          </a:p>
          <a:p>
            <a:pPr algn="ctr"/>
            <a:r>
              <a:rPr lang="fi-FI" sz="2000" dirty="0" err="1"/>
              <a:t>längd</a:t>
            </a:r>
            <a:r>
              <a:rPr lang="fi-FI" sz="2000" dirty="0"/>
              <a:t> 59 mm</a:t>
            </a:r>
          </a:p>
          <a:p>
            <a:pPr algn="ctr"/>
            <a:r>
              <a:rPr lang="fi-FI" sz="2000" dirty="0" err="1"/>
              <a:t>bredd</a:t>
            </a:r>
            <a:r>
              <a:rPr lang="fi-FI" sz="2000" dirty="0"/>
              <a:t> 16 mm</a:t>
            </a:r>
          </a:p>
          <a:p>
            <a:pPr algn="ctr"/>
            <a:r>
              <a:rPr lang="fi-FI" sz="2000" dirty="0" err="1"/>
              <a:t>tjocklek</a:t>
            </a:r>
            <a:r>
              <a:rPr lang="fi-FI" sz="2000" dirty="0"/>
              <a:t> 8 mm</a:t>
            </a:r>
          </a:p>
          <a:p>
            <a:pPr algn="ctr"/>
            <a:r>
              <a:rPr lang="fi-FI" sz="2000" dirty="0" err="1"/>
              <a:t>vikt</a:t>
            </a:r>
            <a:r>
              <a:rPr lang="fi-FI" sz="2000" dirty="0"/>
              <a:t> 7g</a:t>
            </a:r>
          </a:p>
        </p:txBody>
      </p:sp>
      <p:pic>
        <p:nvPicPr>
          <p:cNvPr id="8" name="Kuva 1" descr="Mysterieföremål mot blå bakgrund. Föremålet av avsmalnande och bladformat. Hängöglan är placerad i ena ändan och i rät vinkel mot bladet. Bladet är dekorerat med flätade bandornament. Längd 59 mm, bredd 16 mm, tjocklek 8 mm, vikt 7 g. ">
            <a:extLst>
              <a:ext uri="{FF2B5EF4-FFF2-40B4-BE49-F238E27FC236}">
                <a16:creationId xmlns:a16="http://schemas.microsoft.com/office/drawing/2014/main" id="{ADA6A538-18DC-EB42-9BB7-BAFE51F61C72}"/>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04048" y="267494"/>
            <a:ext cx="1845340" cy="3445669"/>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pic>
        <p:nvPicPr>
          <p:cNvPr id="9" name="Kuva 2" descr="Mysterieföremål mot blå bakgrund. Föremålet av avsmalnande och bladformat. Tvärs över föremålet sett från sidan finns en hängögla. Bladet är dekorerat med en mansgestalt.">
            <a:extLst>
              <a:ext uri="{FF2B5EF4-FFF2-40B4-BE49-F238E27FC236}">
                <a16:creationId xmlns:a16="http://schemas.microsoft.com/office/drawing/2014/main" id="{22EFDA93-3EEC-354F-9CD5-F44818666EA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062745" y="267494"/>
            <a:ext cx="1548468" cy="3445669"/>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p:spPr>
      </p:pic>
      <p:sp>
        <p:nvSpPr>
          <p:cNvPr id="4" name="Kuvien lähdeviittaus"/>
          <p:cNvSpPr/>
          <p:nvPr/>
        </p:nvSpPr>
        <p:spPr>
          <a:xfrm>
            <a:off x="5004048" y="3803997"/>
            <a:ext cx="4032448" cy="830997"/>
          </a:xfrm>
          <a:prstGeom prst="rect">
            <a:avLst/>
          </a:prstGeom>
        </p:spPr>
        <p:txBody>
          <a:bodyPr wrap="square">
            <a:sp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5"/>
              </a:rPr>
              <a:t>länk till föremålets sidan</a:t>
            </a:r>
            <a:endParaRPr lang="fi-FI" sz="1600" dirty="0">
              <a:solidFill>
                <a:srgbClr val="7030A0"/>
              </a:solidFill>
            </a:endParaRPr>
          </a:p>
        </p:txBody>
      </p:sp>
      <p:sp>
        <p:nvSpPr>
          <p:cNvPr id="6" name="Slide Number Placeholder 5">
            <a:extLst>
              <a:ext uri="{FF2B5EF4-FFF2-40B4-BE49-F238E27FC236}">
                <a16:creationId xmlns:a16="http://schemas.microsoft.com/office/drawing/2014/main" id="{B4F9919D-04C2-7B43-90E5-A9EAFD4ADEFA}"/>
              </a:ext>
            </a:extLst>
          </p:cNvPr>
          <p:cNvSpPr>
            <a:spLocks noGrp="1"/>
          </p:cNvSpPr>
          <p:nvPr>
            <p:ph type="sldNum" sz="quarter" idx="4"/>
          </p:nvPr>
        </p:nvSpPr>
        <p:spPr/>
        <p:txBody>
          <a:bodyPr/>
          <a:lstStyle/>
          <a:p>
            <a:pPr algn="r"/>
            <a:fld id="{00000000-1234-1234-1234-123412341234}" type="slidenum">
              <a:rPr lang="fi" smtClean="0"/>
              <a:pPr algn="r"/>
              <a:t>6</a:t>
            </a:fld>
            <a:endParaRPr lang="fi" dirty="0"/>
          </a:p>
        </p:txBody>
      </p:sp>
    </p:spTree>
    <p:extLst>
      <p:ext uri="{BB962C8B-B14F-4D97-AF65-F5344CB8AC3E}">
        <p14:creationId xmlns:p14="http://schemas.microsoft.com/office/powerpoint/2010/main" val="1099850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5" name="Otsikko">
            <a:extLst>
              <a:ext uri="{FF2B5EF4-FFF2-40B4-BE49-F238E27FC236}">
                <a16:creationId xmlns:a16="http://schemas.microsoft.com/office/drawing/2014/main" id="{40B0D56D-96D6-E34E-8367-BECDFF67C8DD}"/>
              </a:ext>
            </a:extLst>
          </p:cNvPr>
          <p:cNvSpPr>
            <a:spLocks noGrp="1"/>
          </p:cNvSpPr>
          <p:nvPr>
            <p:ph type="title"/>
          </p:nvPr>
        </p:nvSpPr>
        <p:spPr>
          <a:xfrm>
            <a:off x="323528" y="1923678"/>
            <a:ext cx="3744416" cy="648072"/>
          </a:xfrm>
        </p:spPr>
        <p:txBody>
          <a:bodyPr>
            <a:normAutofit fontScale="90000"/>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6</a:t>
            </a:r>
            <a:endParaRPr lang="fi-FI" sz="3600" dirty="0">
              <a:latin typeface="+mj-lt"/>
            </a:endParaRPr>
          </a:p>
        </p:txBody>
      </p:sp>
      <p:pic>
        <p:nvPicPr>
          <p:cNvPr id="2" name="Kuva" descr="Fyra kubformade, ett cylinderformat och nio avlånga mysterieföremål. Ovanpå de kubformade föremålen finns en länk. Hos en del av de avlånga föremålen är den ena änden fyrkantig och den andra bredare. Föremålen är slitna."/>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41352" y="842214"/>
            <a:ext cx="4320000" cy="2731322"/>
          </a:xfrm>
          <a:prstGeom prst="rect">
            <a:avLst/>
          </a:prstGeom>
        </p:spPr>
      </p:pic>
      <p:sp>
        <p:nvSpPr>
          <p:cNvPr id="8" name="Kuvan lähdeviittaus">
            <a:extLst>
              <a:ext uri="{FF2B5EF4-FFF2-40B4-BE49-F238E27FC236}">
                <a16:creationId xmlns:a16="http://schemas.microsoft.com/office/drawing/2014/main" id="{3647EA41-6FFD-4D40-A344-A23F990085EB}"/>
              </a:ext>
            </a:extLst>
          </p:cNvPr>
          <p:cNvSpPr txBox="1"/>
          <p:nvPr/>
        </p:nvSpPr>
        <p:spPr>
          <a:xfrm>
            <a:off x="4641353" y="3723878"/>
            <a:ext cx="4319999"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a:t>
            </a:r>
            <a:r>
              <a:rPr lang="fi-FI" sz="1600" dirty="0">
                <a:hlinkClick r:id="rId4"/>
              </a:rPr>
              <a:t>länk till föremålets sidan</a:t>
            </a:r>
            <a:endParaRPr lang="fi-FI" sz="1600" dirty="0">
              <a:solidFill>
                <a:srgbClr val="7030A0"/>
              </a:solidFill>
            </a:endParaRPr>
          </a:p>
        </p:txBody>
      </p:sp>
      <p:sp>
        <p:nvSpPr>
          <p:cNvPr id="7" name="Slide Number Placeholder 6">
            <a:extLst>
              <a:ext uri="{FF2B5EF4-FFF2-40B4-BE49-F238E27FC236}">
                <a16:creationId xmlns:a16="http://schemas.microsoft.com/office/drawing/2014/main" id="{B0FA53A3-2077-C44B-B94B-EB160E7C7929}"/>
              </a:ext>
            </a:extLst>
          </p:cNvPr>
          <p:cNvSpPr>
            <a:spLocks noGrp="1"/>
          </p:cNvSpPr>
          <p:nvPr>
            <p:ph type="sldNum" sz="quarter" idx="4"/>
          </p:nvPr>
        </p:nvSpPr>
        <p:spPr/>
        <p:txBody>
          <a:bodyPr/>
          <a:lstStyle/>
          <a:p>
            <a:pPr algn="r"/>
            <a:fld id="{00000000-1234-1234-1234-123412341234}" type="slidenum">
              <a:rPr lang="fi" smtClean="0"/>
              <a:pPr algn="r"/>
              <a:t>7</a:t>
            </a:fld>
            <a:endParaRPr lang="fi" dirty="0"/>
          </a:p>
        </p:txBody>
      </p:sp>
    </p:spTree>
    <p:extLst>
      <p:ext uri="{BB962C8B-B14F-4D97-AF65-F5344CB8AC3E}">
        <p14:creationId xmlns:p14="http://schemas.microsoft.com/office/powerpoint/2010/main" val="1115053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7" name="Otsikko">
            <a:extLst>
              <a:ext uri="{FF2B5EF4-FFF2-40B4-BE49-F238E27FC236}">
                <a16:creationId xmlns:a16="http://schemas.microsoft.com/office/drawing/2014/main" id="{6A1131E1-3F9D-1340-9ECD-617C019D5A60}"/>
              </a:ext>
            </a:extLst>
          </p:cNvPr>
          <p:cNvSpPr>
            <a:spLocks noGrp="1"/>
          </p:cNvSpPr>
          <p:nvPr>
            <p:ph type="title"/>
          </p:nvPr>
        </p:nvSpPr>
        <p:spPr>
          <a:xfrm>
            <a:off x="323528" y="1923678"/>
            <a:ext cx="3744416" cy="648072"/>
          </a:xfrm>
        </p:spPr>
        <p:txBody>
          <a:bodyPr>
            <a:normAutofit fontScale="90000"/>
          </a:bodyPr>
          <a:lstStyle/>
          <a:p>
            <a:pPr algn="ctr"/>
            <a:r>
              <a:rPr lang="fi-FI" sz="3600" dirty="0" err="1">
                <a:latin typeface="+mj-lt"/>
                <a:ea typeface="Gill Sans SemiBold" charset="0"/>
                <a:cs typeface="Gill Sans SemiBold" charset="0"/>
                <a:sym typeface="Raleway Medium"/>
              </a:rPr>
              <a:t>Föremål</a:t>
            </a:r>
            <a:r>
              <a:rPr lang="fi-FI" sz="3600" dirty="0">
                <a:latin typeface="+mj-lt"/>
                <a:ea typeface="Gill Sans SemiBold" charset="0"/>
                <a:cs typeface="Gill Sans SemiBold" charset="0"/>
                <a:sym typeface="Raleway Medium"/>
              </a:rPr>
              <a:t> 7</a:t>
            </a:r>
            <a:endParaRPr lang="fi-FI" sz="3600" dirty="0">
              <a:latin typeface="+mj-lt"/>
            </a:endParaRPr>
          </a:p>
        </p:txBody>
      </p:sp>
      <p:sp>
        <p:nvSpPr>
          <p:cNvPr id="3" name="Teksti">
            <a:extLst>
              <a:ext uri="{FF2B5EF4-FFF2-40B4-BE49-F238E27FC236}">
                <a16:creationId xmlns:a16="http://schemas.microsoft.com/office/drawing/2014/main" id="{4DC02EE2-71CA-2145-95DF-2E17F053F3BF}"/>
              </a:ext>
            </a:extLst>
          </p:cNvPr>
          <p:cNvSpPr txBox="1"/>
          <p:nvPr/>
        </p:nvSpPr>
        <p:spPr>
          <a:xfrm>
            <a:off x="323528" y="2571750"/>
            <a:ext cx="3744416" cy="1323439"/>
          </a:xfrm>
          <a:prstGeom prst="rect">
            <a:avLst/>
          </a:prstGeom>
          <a:noFill/>
        </p:spPr>
        <p:txBody>
          <a:bodyPr wrap="square" rtlCol="0">
            <a:spAutoFit/>
          </a:bodyPr>
          <a:lstStyle/>
          <a:p>
            <a:pPr algn="ctr"/>
            <a:r>
              <a:rPr lang="fi-FI" sz="2000" b="1" u="sng" dirty="0" err="1">
                <a:solidFill>
                  <a:schemeClr val="tx1">
                    <a:lumMod val="90000"/>
                    <a:lumOff val="10000"/>
                  </a:schemeClr>
                </a:solidFill>
              </a:rPr>
              <a:t>Föremålets</a:t>
            </a:r>
            <a:r>
              <a:rPr lang="fi-FI" sz="2000" b="1" u="sng" dirty="0">
                <a:solidFill>
                  <a:schemeClr val="tx1">
                    <a:lumMod val="90000"/>
                    <a:lumOff val="10000"/>
                  </a:schemeClr>
                </a:solidFill>
              </a:rPr>
              <a:t> </a:t>
            </a:r>
            <a:r>
              <a:rPr lang="fi-FI" sz="2000" b="1" u="sng" dirty="0" err="1">
                <a:solidFill>
                  <a:schemeClr val="tx1">
                    <a:lumMod val="90000"/>
                    <a:lumOff val="10000"/>
                  </a:schemeClr>
                </a:solidFill>
              </a:rPr>
              <a:t>storlek</a:t>
            </a:r>
            <a:r>
              <a:rPr lang="fi-FI" sz="2000" b="1" u="sng" dirty="0">
                <a:solidFill>
                  <a:schemeClr val="tx1">
                    <a:lumMod val="90000"/>
                    <a:lumOff val="10000"/>
                  </a:schemeClr>
                </a:solidFill>
              </a:rPr>
              <a:t>: </a:t>
            </a:r>
          </a:p>
          <a:p>
            <a:pPr algn="ctr"/>
            <a:r>
              <a:rPr lang="fi-FI" sz="2000" dirty="0" err="1">
                <a:solidFill>
                  <a:schemeClr val="tx1">
                    <a:lumMod val="90000"/>
                    <a:lumOff val="10000"/>
                  </a:schemeClr>
                </a:solidFill>
              </a:rPr>
              <a:t>längd</a:t>
            </a:r>
            <a:r>
              <a:rPr lang="fi-FI" sz="2000" dirty="0">
                <a:solidFill>
                  <a:schemeClr val="tx1">
                    <a:lumMod val="90000"/>
                    <a:lumOff val="10000"/>
                  </a:schemeClr>
                </a:solidFill>
              </a:rPr>
              <a:t> 37 mm</a:t>
            </a:r>
          </a:p>
          <a:p>
            <a:pPr algn="ctr"/>
            <a:r>
              <a:rPr lang="fi-FI" sz="2000" dirty="0" err="1">
                <a:solidFill>
                  <a:schemeClr val="tx1">
                    <a:lumMod val="90000"/>
                    <a:lumOff val="10000"/>
                  </a:schemeClr>
                </a:solidFill>
              </a:rPr>
              <a:t>bredd</a:t>
            </a:r>
            <a:r>
              <a:rPr lang="fi-FI" sz="2000" dirty="0">
                <a:solidFill>
                  <a:schemeClr val="tx1">
                    <a:lumMod val="90000"/>
                    <a:lumOff val="10000"/>
                  </a:schemeClr>
                </a:solidFill>
              </a:rPr>
              <a:t> 16 mm</a:t>
            </a:r>
          </a:p>
          <a:p>
            <a:pPr algn="ctr"/>
            <a:r>
              <a:rPr lang="fi-FI" sz="2000" dirty="0" err="1">
                <a:solidFill>
                  <a:schemeClr val="tx1">
                    <a:lumMod val="90000"/>
                    <a:lumOff val="10000"/>
                  </a:schemeClr>
                </a:solidFill>
              </a:rPr>
              <a:t>tjocklek</a:t>
            </a:r>
            <a:r>
              <a:rPr lang="fi-FI" sz="2000" dirty="0">
                <a:solidFill>
                  <a:schemeClr val="tx1">
                    <a:lumMod val="90000"/>
                    <a:lumOff val="10000"/>
                  </a:schemeClr>
                </a:solidFill>
              </a:rPr>
              <a:t> 10 mm</a:t>
            </a:r>
          </a:p>
        </p:txBody>
      </p:sp>
      <p:pic>
        <p:nvPicPr>
          <p:cNvPr id="6" name="Kuva" descr="Bilden visar två mysterieföremål. Båda är ovala. Svart och orange. Det finns spår på föremålen. Föremålen är ca 37 mm långa och 10 mm tjocka. ">
            <a:extLst>
              <a:ext uri="{FF2B5EF4-FFF2-40B4-BE49-F238E27FC236}">
                <a16:creationId xmlns:a16="http://schemas.microsoft.com/office/drawing/2014/main" id="{F0B85C13-BCE6-8C4E-98BF-307353E99DC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16016" y="1702434"/>
            <a:ext cx="2501283" cy="1738632"/>
          </a:xfrm>
          <a:prstGeom prst="rect">
            <a:avLst/>
          </a:prstGeom>
        </p:spPr>
      </p:pic>
      <p:sp>
        <p:nvSpPr>
          <p:cNvPr id="8" name="Kuvan lähdeviittaus">
            <a:extLst>
              <a:ext uri="{FF2B5EF4-FFF2-40B4-BE49-F238E27FC236}">
                <a16:creationId xmlns:a16="http://schemas.microsoft.com/office/drawing/2014/main" id="{3647EA41-6FFD-4D40-A344-A23F990085EB}"/>
              </a:ext>
            </a:extLst>
          </p:cNvPr>
          <p:cNvSpPr txBox="1"/>
          <p:nvPr/>
        </p:nvSpPr>
        <p:spPr>
          <a:xfrm>
            <a:off x="4641352" y="3579862"/>
            <a:ext cx="4319999" cy="648072"/>
          </a:xfrm>
          <a:prstGeom prst="rect">
            <a:avLst/>
          </a:prstGeom>
        </p:spPr>
        <p:txBody>
          <a:bodyPr vert="horz" wrap="square" lIns="91440" tIns="45720" rIns="91440" bIns="45720" rtlCol="0" anchor="ctr">
            <a:noAutofit/>
          </a:bodyPr>
          <a:lstStyle/>
          <a:p>
            <a:r>
              <a:rPr lang="fi-FI" sz="1600" dirty="0" err="1">
                <a:solidFill>
                  <a:srgbClr val="7030A0"/>
                </a:solidFill>
              </a:rPr>
              <a:t>Okänd</a:t>
            </a:r>
            <a:r>
              <a:rPr lang="fi-FI" sz="1600" dirty="0">
                <a:solidFill>
                  <a:srgbClr val="7030A0"/>
                </a:solidFill>
              </a:rPr>
              <a:t> </a:t>
            </a:r>
            <a:r>
              <a:rPr lang="fi-FI" sz="1600" dirty="0" err="1">
                <a:solidFill>
                  <a:srgbClr val="7030A0"/>
                </a:solidFill>
              </a:rPr>
              <a:t>fotograf</a:t>
            </a:r>
            <a:r>
              <a:rPr lang="fi-FI" sz="1600" dirty="0">
                <a:solidFill>
                  <a:srgbClr val="7030A0"/>
                </a:solidFill>
              </a:rPr>
              <a:t>, </a:t>
            </a:r>
            <a:r>
              <a:rPr lang="fi-FI" sz="1600" dirty="0" err="1">
                <a:solidFill>
                  <a:srgbClr val="7030A0"/>
                </a:solidFill>
              </a:rPr>
              <a:t>Museiverket</a:t>
            </a:r>
            <a:r>
              <a:rPr lang="fi-FI" sz="1600" dirty="0">
                <a:solidFill>
                  <a:srgbClr val="7030A0"/>
                </a:solidFill>
              </a:rPr>
              <a:t> – </a:t>
            </a:r>
            <a:r>
              <a:rPr lang="fi-FI" sz="1600" dirty="0" err="1">
                <a:solidFill>
                  <a:srgbClr val="7030A0"/>
                </a:solidFill>
              </a:rPr>
              <a:t>Musköt</a:t>
            </a:r>
            <a:r>
              <a:rPr lang="fi-FI" sz="1600" dirty="0">
                <a:solidFill>
                  <a:srgbClr val="7030A0"/>
                </a:solidFill>
              </a:rPr>
              <a:t>, </a:t>
            </a:r>
            <a:r>
              <a:rPr lang="fi-FI" sz="1600" dirty="0" err="1">
                <a:solidFill>
                  <a:srgbClr val="7030A0"/>
                </a:solidFill>
              </a:rPr>
              <a:t>Arkeologisk</a:t>
            </a:r>
            <a:r>
              <a:rPr lang="fi-FI" sz="1600" dirty="0">
                <a:solidFill>
                  <a:srgbClr val="7030A0"/>
                </a:solidFill>
              </a:rPr>
              <a:t> </a:t>
            </a:r>
            <a:r>
              <a:rPr lang="fi-FI" sz="1600" dirty="0" err="1">
                <a:solidFill>
                  <a:srgbClr val="7030A0"/>
                </a:solidFill>
              </a:rPr>
              <a:t>föremålssamling</a:t>
            </a:r>
            <a:r>
              <a:rPr lang="fi-FI" sz="1600" dirty="0">
                <a:solidFill>
                  <a:srgbClr val="7030A0"/>
                </a:solidFill>
              </a:rPr>
              <a:t> </a:t>
            </a:r>
            <a:r>
              <a:rPr lang="fi-FI" sz="1600" dirty="0" err="1">
                <a:solidFill>
                  <a:srgbClr val="7030A0"/>
                </a:solidFill>
              </a:rPr>
              <a:t>Finna.fi</a:t>
            </a:r>
            <a:r>
              <a:rPr lang="fi-FI" sz="1600" dirty="0">
                <a:solidFill>
                  <a:srgbClr val="7030A0"/>
                </a:solidFill>
              </a:rPr>
              <a:t>: : </a:t>
            </a:r>
            <a:r>
              <a:rPr lang="fi-FI" sz="1600" dirty="0">
                <a:solidFill>
                  <a:srgbClr val="252629"/>
                </a:solidFill>
                <a:hlinkClick r:id="rId4"/>
              </a:rPr>
              <a:t>länk till föremålets sidan</a:t>
            </a:r>
            <a:endParaRPr lang="fi-FI" sz="1600" dirty="0">
              <a:solidFill>
                <a:srgbClr val="7030A0"/>
              </a:solidFill>
            </a:endParaRPr>
          </a:p>
        </p:txBody>
      </p:sp>
      <p:sp>
        <p:nvSpPr>
          <p:cNvPr id="9" name="Slide Number Placeholder 8">
            <a:extLst>
              <a:ext uri="{FF2B5EF4-FFF2-40B4-BE49-F238E27FC236}">
                <a16:creationId xmlns:a16="http://schemas.microsoft.com/office/drawing/2014/main" id="{3068B6D6-F1C9-0D47-8006-A6CB185809EC}"/>
              </a:ext>
            </a:extLst>
          </p:cNvPr>
          <p:cNvSpPr>
            <a:spLocks noGrp="1"/>
          </p:cNvSpPr>
          <p:nvPr>
            <p:ph type="sldNum" sz="quarter" idx="4"/>
          </p:nvPr>
        </p:nvSpPr>
        <p:spPr/>
        <p:txBody>
          <a:bodyPr/>
          <a:lstStyle/>
          <a:p>
            <a:pPr algn="r"/>
            <a:fld id="{00000000-1234-1234-1234-123412341234}" type="slidenum">
              <a:rPr lang="fi" smtClean="0"/>
              <a:pPr algn="r"/>
              <a:t>8</a:t>
            </a:fld>
            <a:endParaRPr lang="fi" dirty="0"/>
          </a:p>
        </p:txBody>
      </p:sp>
    </p:spTree>
    <p:extLst>
      <p:ext uri="{BB962C8B-B14F-4D97-AF65-F5344CB8AC3E}">
        <p14:creationId xmlns:p14="http://schemas.microsoft.com/office/powerpoint/2010/main" val="174095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theme/theme1.xml><?xml version="1.0" encoding="utf-8"?>
<a:theme xmlns:a="http://schemas.openxmlformats.org/drawingml/2006/main" name="Luokkahuone_teema">
  <a:themeElements>
    <a:clrScheme name="Custom 1">
      <a:dk1>
        <a:srgbClr val="252629"/>
      </a:dk1>
      <a:lt1>
        <a:srgbClr val="FFFFFF"/>
      </a:lt1>
      <a:dk2>
        <a:srgbClr val="727272"/>
      </a:dk2>
      <a:lt2>
        <a:srgbClr val="E7E6E6"/>
      </a:lt2>
      <a:accent1>
        <a:srgbClr val="80358A"/>
      </a:accent1>
      <a:accent2>
        <a:srgbClr val="00A3AC"/>
      </a:accent2>
      <a:accent3>
        <a:srgbClr val="C1DEE9"/>
      </a:accent3>
      <a:accent4>
        <a:srgbClr val="FF1DC8"/>
      </a:accent4>
      <a:accent5>
        <a:srgbClr val="AFE9DA"/>
      </a:accent5>
      <a:accent6>
        <a:srgbClr val="F3EC79"/>
      </a:accent6>
      <a:hlink>
        <a:srgbClr val="425B92"/>
      </a:hlink>
      <a:folHlink>
        <a:srgbClr val="425B9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uokkahuone_teema" id="{A076FDE4-6664-544C-97CF-8DBD9375EF12}" vid="{FB1F8F0D-F405-3A48-9760-410D3A78B9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{AB008A8A-6DF7-7943-A558-3C441481E59E}tf10001123</Template>
  <TotalTime>9249</TotalTime>
  <Words>1289</Words>
  <Application>Microsoft Macintosh PowerPoint</Application>
  <PresentationFormat>On-screen Show (16:9)</PresentationFormat>
  <Paragraphs>163</Paragraphs>
  <Slides>25</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Calibri</vt:lpstr>
      <vt:lpstr>Gill Sans</vt:lpstr>
      <vt:lpstr>Gill Sans SemiBold</vt:lpstr>
      <vt:lpstr>Open Sans</vt:lpstr>
      <vt:lpstr>Raleway Medium</vt:lpstr>
      <vt:lpstr>Luokkahuone_teema</vt:lpstr>
      <vt:lpstr>Nio mysterieföremål ur Nationalmuseums samlingar</vt:lpstr>
      <vt:lpstr>Nationalmuseum har valt ut de nio konstigaste förhistoriska föremålen ur sina samlingar för er. </vt:lpstr>
      <vt:lpstr>Föremål 1</vt:lpstr>
      <vt:lpstr>Föremål 2</vt:lpstr>
      <vt:lpstr>Föremål 3</vt:lpstr>
      <vt:lpstr>Föremål 4</vt:lpstr>
      <vt:lpstr>Föremål 5</vt:lpstr>
      <vt:lpstr>Föremål 6</vt:lpstr>
      <vt:lpstr>Föremål 7</vt:lpstr>
      <vt:lpstr>Föremål 8</vt:lpstr>
      <vt:lpstr>Föremål 9</vt:lpstr>
      <vt:lpstr>Svar</vt:lpstr>
      <vt:lpstr>1. Leridol – älg</vt:lpstr>
      <vt:lpstr>2. Ovalt elddon 1/2</vt:lpstr>
      <vt:lpstr>2. Ovalt elddon 2/2</vt:lpstr>
      <vt:lpstr>3. Bronskittel</vt:lpstr>
      <vt:lpstr>4. Järnnyckel</vt:lpstr>
      <vt:lpstr>5. Örslev</vt:lpstr>
      <vt:lpstr>6. Lås och nycklar 1/2</vt:lpstr>
      <vt:lpstr>6. Lås och nycklar 2/2</vt:lpstr>
      <vt:lpstr>7. Tuggkåda</vt:lpstr>
      <vt:lpstr>8. Håleggad yxa</vt:lpstr>
      <vt:lpstr>9. Glasögonspänne i brons 1/2</vt:lpstr>
      <vt:lpstr>9. Glasögonspänne i brons 2/2</vt:lpstr>
      <vt:lpstr>Hur många gissade du rätt? </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Nio mysterieföremål ur Nationalmuseums samlingar</dc:title>
  <dc:subject/>
  <dc:creator>Tiisanoja, Pasi A</dc:creator>
  <cp:keywords/>
  <dc:description/>
  <cp:lastModifiedBy>Hynynen, Heidi E</cp:lastModifiedBy>
  <cp:revision>263</cp:revision>
  <cp:lastPrinted>2020-01-07T11:10:36Z</cp:lastPrinted>
  <dcterms:created xsi:type="dcterms:W3CDTF">2018-09-27T08:13:34Z</dcterms:created>
  <dcterms:modified xsi:type="dcterms:W3CDTF">2020-05-20T05:34:41Z</dcterms:modified>
  <cp:category/>
</cp:coreProperties>
</file>

<file path=docProps/thumbnail.jpeg>
</file>